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6"/>
  </p:notesMasterIdLst>
  <p:sldIdLst>
    <p:sldId id="256" r:id="rId2"/>
    <p:sldId id="266" r:id="rId3"/>
    <p:sldId id="258" r:id="rId4"/>
    <p:sldId id="279" r:id="rId5"/>
    <p:sldId id="275" r:id="rId6"/>
    <p:sldId id="284" r:id="rId7"/>
    <p:sldId id="276" r:id="rId8"/>
    <p:sldId id="291" r:id="rId9"/>
    <p:sldId id="283" r:id="rId10"/>
    <p:sldId id="292" r:id="rId11"/>
    <p:sldId id="288" r:id="rId12"/>
    <p:sldId id="293" r:id="rId13"/>
    <p:sldId id="285" r:id="rId14"/>
    <p:sldId id="267" r:id="rId15"/>
    <p:sldId id="268" r:id="rId16"/>
    <p:sldId id="273" r:id="rId17"/>
    <p:sldId id="282" r:id="rId18"/>
    <p:sldId id="269" r:id="rId19"/>
    <p:sldId id="265" r:id="rId20"/>
    <p:sldId id="270" r:id="rId21"/>
    <p:sldId id="271" r:id="rId22"/>
    <p:sldId id="263" r:id="rId23"/>
    <p:sldId id="264" r:id="rId24"/>
    <p:sldId id="289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34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126" y="2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1401E4-1665-42A9-AFC1-6D6FAC93855C}" type="datetimeFigureOut">
              <a:rPr lang="ko-KR" altLang="en-US" smtClean="0"/>
              <a:t>2019-07-29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300FFC-1B5C-42A6-B30C-4A97B49277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84702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smtClean="0"/>
              <a:pPr/>
              <a:t>7/29/2019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smtClean="0"/>
              <a:pPr/>
              <a:t>7/29/2019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smtClean="0"/>
              <a:pPr/>
              <a:t>7/29/2019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4567-0DE4-3F47-BF90-CB84690072F9}" type="datetimeFigureOut">
              <a:rPr lang="en-US" smtClean="0"/>
              <a:pPr/>
              <a:t>7/29/2019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smtClean="0"/>
              <a:pPr/>
              <a:t>7/29/2019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smtClean="0"/>
              <a:pPr/>
              <a:t>7/29/2019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smtClean="0"/>
              <a:pPr/>
              <a:t>7/29/2019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smtClean="0"/>
              <a:pPr/>
              <a:t>7/29/2019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smtClean="0"/>
              <a:pPr/>
              <a:t>7/29/2019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smtClean="0"/>
              <a:pPr/>
              <a:t>7/29/2019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smtClean="0"/>
              <a:pPr/>
              <a:t>7/29/2019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smtClean="0"/>
              <a:pPr/>
              <a:t>7/29/2019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smtClean="0"/>
              <a:pPr/>
              <a:t>7/29/2019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8C79C5D-2A6F-F04D-97DA-BEF2467B64E4}" type="datetimeFigureOut">
              <a:rPr lang="en-US" smtClean="0"/>
              <a:pPr/>
              <a:t>7/29/2019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 smtClean="0"/>
              <a:pPr/>
              <a:t>7/29/2019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3" r:id="rId9"/>
    <p:sldLayoutId id="2147483657" r:id="rId10"/>
    <p:sldLayoutId id="2147483666" r:id="rId11"/>
    <p:sldLayoutId id="2147483661" r:id="rId12"/>
    <p:sldLayoutId id="2147483658" r:id="rId13"/>
    <p:sldLayoutId id="2147483659" r:id="rId14"/>
  </p:sldLayoutIdLst>
  <p:hf sldNum="0" hdr="0" ftr="0" dt="0"/>
  <p:txStyles>
    <p:titleStyle>
      <a:lvl1pPr algn="l" defTabSz="457200" rtl="0" eaLnBrk="1" latinLnBrk="1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g"/><Relationship Id="rId3" Type="http://schemas.openxmlformats.org/officeDocument/2006/relationships/image" Target="../media/image26.jpg"/><Relationship Id="rId7" Type="http://schemas.openxmlformats.org/officeDocument/2006/relationships/image" Target="../media/image30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9.jpg"/><Relationship Id="rId5" Type="http://schemas.openxmlformats.org/officeDocument/2006/relationships/image" Target="../media/image28.jpg"/><Relationship Id="rId4" Type="http://schemas.openxmlformats.org/officeDocument/2006/relationships/image" Target="../media/image27.jp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g"/><Relationship Id="rId3" Type="http://schemas.openxmlformats.org/officeDocument/2006/relationships/image" Target="../media/image29.jpg"/><Relationship Id="rId7" Type="http://schemas.openxmlformats.org/officeDocument/2006/relationships/image" Target="../media/image34.jp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3.jpg"/><Relationship Id="rId5" Type="http://schemas.openxmlformats.org/officeDocument/2006/relationships/image" Target="../media/image31.jpg"/><Relationship Id="rId4" Type="http://schemas.openxmlformats.org/officeDocument/2006/relationships/image" Target="../media/image30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jpg"/><Relationship Id="rId13" Type="http://schemas.openxmlformats.org/officeDocument/2006/relationships/image" Target="../media/image45.jpg"/><Relationship Id="rId3" Type="http://schemas.openxmlformats.org/officeDocument/2006/relationships/image" Target="../media/image25.jpg"/><Relationship Id="rId7" Type="http://schemas.openxmlformats.org/officeDocument/2006/relationships/image" Target="../media/image39.jpg"/><Relationship Id="rId12" Type="http://schemas.openxmlformats.org/officeDocument/2006/relationships/image" Target="../media/image44.jpg"/><Relationship Id="rId2" Type="http://schemas.openxmlformats.org/officeDocument/2006/relationships/image" Target="../media/image36.jpg"/><Relationship Id="rId16" Type="http://schemas.openxmlformats.org/officeDocument/2006/relationships/image" Target="../media/image48.jp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8.jpg"/><Relationship Id="rId11" Type="http://schemas.openxmlformats.org/officeDocument/2006/relationships/image" Target="../media/image43.jpg"/><Relationship Id="rId5" Type="http://schemas.openxmlformats.org/officeDocument/2006/relationships/image" Target="../media/image37.jpg"/><Relationship Id="rId15" Type="http://schemas.openxmlformats.org/officeDocument/2006/relationships/image" Target="../media/image47.jpg"/><Relationship Id="rId10" Type="http://schemas.openxmlformats.org/officeDocument/2006/relationships/image" Target="../media/image42.jpg"/><Relationship Id="rId4" Type="http://schemas.openxmlformats.org/officeDocument/2006/relationships/image" Target="../media/image26.jpg"/><Relationship Id="rId9" Type="http://schemas.openxmlformats.org/officeDocument/2006/relationships/image" Target="../media/image41.jpg"/><Relationship Id="rId14" Type="http://schemas.openxmlformats.org/officeDocument/2006/relationships/image" Target="../media/image46.jp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jpg"/><Relationship Id="rId3" Type="http://schemas.openxmlformats.org/officeDocument/2006/relationships/image" Target="../media/image27.jpg"/><Relationship Id="rId7" Type="http://schemas.openxmlformats.org/officeDocument/2006/relationships/image" Target="../media/image52.jpg"/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1.jpg"/><Relationship Id="rId5" Type="http://schemas.openxmlformats.org/officeDocument/2006/relationships/image" Target="../media/image50.jpg"/><Relationship Id="rId10" Type="http://schemas.openxmlformats.org/officeDocument/2006/relationships/image" Target="../media/image55.jpg"/><Relationship Id="rId4" Type="http://schemas.openxmlformats.org/officeDocument/2006/relationships/image" Target="../media/image28.jpg"/><Relationship Id="rId9" Type="http://schemas.openxmlformats.org/officeDocument/2006/relationships/image" Target="../media/image54.jp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ADCA0B-C3C5-48C5-A973-EB8F02C92B5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OpenCV</a:t>
            </a:r>
            <a:r>
              <a:rPr lang="ko-KR" altLang="en-US" dirty="0"/>
              <a:t>를 활용한 이미지분할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A8A7E66-36E2-4EC7-BB71-1F9A91E397B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ko-KR" altLang="en-US" dirty="0"/>
              <a:t>백석대학교 </a:t>
            </a:r>
            <a:r>
              <a:rPr lang="en-US" altLang="ko-KR" dirty="0"/>
              <a:t>ICT</a:t>
            </a:r>
            <a:r>
              <a:rPr lang="ko-KR" altLang="en-US" dirty="0"/>
              <a:t>학부 김준오</a:t>
            </a:r>
          </a:p>
        </p:txBody>
      </p:sp>
    </p:spTree>
    <p:extLst>
      <p:ext uri="{BB962C8B-B14F-4D97-AF65-F5344CB8AC3E}">
        <p14:creationId xmlns:p14="http://schemas.microsoft.com/office/powerpoint/2010/main" val="8124008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2748B2-4982-4461-99B4-8C37D6A76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/>
              <a:t>Morphology</a:t>
            </a:r>
            <a:endParaRPr lang="ko-KR" altLang="en-US" sz="32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ACA6AF0-10DA-42A3-B6B1-59D66E2BEB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55633" y="446089"/>
            <a:ext cx="6252633" cy="1538159"/>
          </a:xfrm>
        </p:spPr>
        <p:txBody>
          <a:bodyPr/>
          <a:lstStyle/>
          <a:p>
            <a:r>
              <a:rPr lang="en-US" altLang="ko-KR" dirty="0"/>
              <a:t>thresh = cv2.dilate(</a:t>
            </a:r>
            <a:r>
              <a:rPr lang="en-US" altLang="ko-KR" dirty="0" err="1"/>
              <a:t>thresh,None,iterations</a:t>
            </a:r>
            <a:r>
              <a:rPr lang="en-US" altLang="ko-KR" dirty="0"/>
              <a:t> = 5) </a:t>
            </a:r>
          </a:p>
          <a:p>
            <a:r>
              <a:rPr lang="en-US" altLang="ko-KR" dirty="0"/>
              <a:t>thresh = cv2.erode(</a:t>
            </a:r>
            <a:r>
              <a:rPr lang="en-US" altLang="ko-KR" dirty="0" err="1"/>
              <a:t>thresh,None,iterations</a:t>
            </a:r>
            <a:r>
              <a:rPr lang="en-US" altLang="ko-KR" dirty="0"/>
              <a:t> = 4)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8B11B16-7FFF-4BCD-94C6-857464A7500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altLang="ko-KR"/>
              <a:t>#</a:t>
            </a:r>
            <a:r>
              <a:rPr lang="ko-KR" altLang="en-US" dirty="0"/>
              <a:t>형태학연산</a:t>
            </a:r>
            <a:endParaRPr lang="en-US" altLang="ko-KR" dirty="0"/>
          </a:p>
          <a:p>
            <a:r>
              <a:rPr lang="en-US" altLang="ko-KR" dirty="0"/>
              <a:t>#Erosion</a:t>
            </a:r>
          </a:p>
          <a:p>
            <a:r>
              <a:rPr lang="en-US" altLang="ko-KR" dirty="0"/>
              <a:t>#Dilation</a:t>
            </a:r>
          </a:p>
          <a:p>
            <a:r>
              <a:rPr lang="en-US" altLang="ko-KR" dirty="0"/>
              <a:t>#Opening(Erosion </a:t>
            </a:r>
            <a:r>
              <a:rPr lang="ko-KR" altLang="en-US" dirty="0"/>
              <a:t>→ </a:t>
            </a:r>
            <a:r>
              <a:rPr lang="en-US" altLang="ko-KR" dirty="0"/>
              <a:t>Dilation)</a:t>
            </a:r>
          </a:p>
          <a:p>
            <a:r>
              <a:rPr lang="en-US" altLang="ko-KR" dirty="0"/>
              <a:t>#Closing(Dilation </a:t>
            </a:r>
            <a:r>
              <a:rPr lang="ko-KR" altLang="en-US" dirty="0"/>
              <a:t>→ </a:t>
            </a:r>
            <a:r>
              <a:rPr lang="en-US" altLang="ko-KR" dirty="0"/>
              <a:t>Erosion)</a:t>
            </a:r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0B21DBA3-A94D-4ECF-B55C-F3DB1861AC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5082" y="3861180"/>
            <a:ext cx="2454011" cy="123666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473FA00-9710-4514-ADFE-0E7371D0EF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9092" y="3848253"/>
            <a:ext cx="2454011" cy="125873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24BF974-B827-4AAD-A26F-2A0548C797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73103" y="3848253"/>
            <a:ext cx="2454011" cy="125873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6F95D9F-0BCE-406B-9571-EC795D56A477}"/>
              </a:ext>
            </a:extLst>
          </p:cNvPr>
          <p:cNvSpPr txBox="1"/>
          <p:nvPr/>
        </p:nvSpPr>
        <p:spPr>
          <a:xfrm>
            <a:off x="5044018" y="3478921"/>
            <a:ext cx="1704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원본</a:t>
            </a:r>
            <a:endParaRPr lang="en-US" altLang="ko-KR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CAA3519-E42A-4062-997B-031A682FDBEF}"/>
              </a:ext>
            </a:extLst>
          </p:cNvPr>
          <p:cNvSpPr txBox="1"/>
          <p:nvPr/>
        </p:nvSpPr>
        <p:spPr>
          <a:xfrm>
            <a:off x="7193624" y="3478921"/>
            <a:ext cx="1704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dilation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238AB5-E439-4F45-A26B-AE38050B98F5}"/>
              </a:ext>
            </a:extLst>
          </p:cNvPr>
          <p:cNvSpPr txBox="1"/>
          <p:nvPr/>
        </p:nvSpPr>
        <p:spPr>
          <a:xfrm>
            <a:off x="9739579" y="3478921"/>
            <a:ext cx="1704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erosion</a:t>
            </a:r>
          </a:p>
        </p:txBody>
      </p:sp>
    </p:spTree>
    <p:extLst>
      <p:ext uri="{BB962C8B-B14F-4D97-AF65-F5344CB8AC3E}">
        <p14:creationId xmlns:p14="http://schemas.microsoft.com/office/powerpoint/2010/main" val="42525467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2748B2-4982-4461-99B4-8C37D6A76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/>
              <a:t>Bitwise</a:t>
            </a:r>
            <a:endParaRPr lang="ko-KR" altLang="en-US" sz="32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ACA6AF0-10DA-42A3-B6B1-59D66E2BEB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55633" y="446089"/>
            <a:ext cx="6252633" cy="1346135"/>
          </a:xfrm>
        </p:spPr>
        <p:txBody>
          <a:bodyPr/>
          <a:lstStyle/>
          <a:p>
            <a:r>
              <a:rPr lang="en-US" altLang="ko-KR" dirty="0" err="1"/>
              <a:t>image_final</a:t>
            </a:r>
            <a:r>
              <a:rPr lang="en-US" altLang="ko-KR" dirty="0"/>
              <a:t> = cv2.bitwise_and(gray , gray , mask = mask)</a:t>
            </a:r>
          </a:p>
          <a:p>
            <a:r>
              <a:rPr lang="ko-KR" altLang="en-US" dirty="0"/>
              <a:t>검은색 부분 </a:t>
            </a:r>
            <a:r>
              <a:rPr lang="en-US" altLang="ko-KR" dirty="0"/>
              <a:t>= 0, </a:t>
            </a:r>
            <a:r>
              <a:rPr lang="ko-KR" altLang="en-US" dirty="0"/>
              <a:t>흰 색 부분 </a:t>
            </a:r>
            <a:r>
              <a:rPr lang="en-US" altLang="ko-KR" dirty="0"/>
              <a:t>= 1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8B11B16-7FFF-4BCD-94C6-857464A7500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altLang="ko-KR" dirty="0"/>
              <a:t>#AND</a:t>
            </a:r>
          </a:p>
          <a:p>
            <a:r>
              <a:rPr lang="en-US" altLang="ko-KR" dirty="0"/>
              <a:t>#OR</a:t>
            </a:r>
          </a:p>
          <a:p>
            <a:r>
              <a:rPr lang="en-US" altLang="ko-KR" dirty="0"/>
              <a:t>#NOT</a:t>
            </a:r>
          </a:p>
          <a:p>
            <a:r>
              <a:rPr lang="en-US" altLang="ko-KR" dirty="0"/>
              <a:t>#XOR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A82931F-F9B6-4C74-9D68-04FAFBA391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064484"/>
            <a:ext cx="3998824" cy="3991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5284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2748B2-4982-4461-99B4-8C37D6A76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/>
              <a:t>Bitwise</a:t>
            </a:r>
            <a:endParaRPr lang="ko-KR" altLang="en-US" sz="32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ACA6AF0-10DA-42A3-B6B1-59D66E2BEB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55633" y="446089"/>
            <a:ext cx="6252633" cy="1346135"/>
          </a:xfrm>
        </p:spPr>
        <p:txBody>
          <a:bodyPr/>
          <a:lstStyle/>
          <a:p>
            <a:r>
              <a:rPr lang="en-US" altLang="ko-KR" dirty="0" err="1"/>
              <a:t>image_final</a:t>
            </a:r>
            <a:r>
              <a:rPr lang="en-US" altLang="ko-KR" dirty="0"/>
              <a:t> = cv2.bitwise_and(gray , gray , mask = mask)</a:t>
            </a:r>
          </a:p>
          <a:p>
            <a:r>
              <a:rPr lang="ko-KR" altLang="en-US" dirty="0"/>
              <a:t>검은색 부분 </a:t>
            </a:r>
            <a:r>
              <a:rPr lang="en-US" altLang="ko-KR" dirty="0"/>
              <a:t>= 0, </a:t>
            </a:r>
            <a:r>
              <a:rPr lang="ko-KR" altLang="en-US" dirty="0"/>
              <a:t>흰 색 부분 </a:t>
            </a:r>
            <a:r>
              <a:rPr lang="en-US" altLang="ko-KR" dirty="0"/>
              <a:t>= 1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8B11B16-7FFF-4BCD-94C6-857464A7500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altLang="ko-KR" dirty="0"/>
              <a:t>#AND</a:t>
            </a:r>
          </a:p>
          <a:p>
            <a:r>
              <a:rPr lang="en-US" altLang="ko-KR" dirty="0"/>
              <a:t>#OR</a:t>
            </a:r>
          </a:p>
          <a:p>
            <a:r>
              <a:rPr lang="en-US" altLang="ko-KR" dirty="0"/>
              <a:t>#NOT</a:t>
            </a:r>
          </a:p>
          <a:p>
            <a:r>
              <a:rPr lang="en-US" altLang="ko-KR" dirty="0"/>
              <a:t>#XOR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88502CE-72D1-4688-B6D3-F647862974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5149" y="3164864"/>
            <a:ext cx="3294176" cy="193308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7B8664B-B570-47C7-B517-5AF39E6EAC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8333" y="3164864"/>
            <a:ext cx="3294176" cy="193308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2A6EC3F-EE64-4AE7-A05E-7A33E65B40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58358" y="3164864"/>
            <a:ext cx="3081242" cy="193308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A1F2777-B449-437B-97C5-A49737A089FF}"/>
              </a:ext>
            </a:extLst>
          </p:cNvPr>
          <p:cNvSpPr txBox="1"/>
          <p:nvPr/>
        </p:nvSpPr>
        <p:spPr>
          <a:xfrm>
            <a:off x="3690636" y="2795532"/>
            <a:ext cx="1704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median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68FFC4-4364-4939-B1BA-85CA4279B206}"/>
              </a:ext>
            </a:extLst>
          </p:cNvPr>
          <p:cNvSpPr txBox="1"/>
          <p:nvPr/>
        </p:nvSpPr>
        <p:spPr>
          <a:xfrm>
            <a:off x="6697229" y="2795532"/>
            <a:ext cx="1704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threshold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7C20FC6-D16D-4B89-A7A5-2331E61E5327}"/>
              </a:ext>
            </a:extLst>
          </p:cNvPr>
          <p:cNvSpPr txBox="1"/>
          <p:nvPr/>
        </p:nvSpPr>
        <p:spPr>
          <a:xfrm>
            <a:off x="9841669" y="2795532"/>
            <a:ext cx="1704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bitwise_and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6129997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2748B2-4982-4461-99B4-8C37D6A76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/>
              <a:t>Contour</a:t>
            </a:r>
            <a:endParaRPr lang="ko-KR" altLang="en-US" sz="32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ACA6AF0-10DA-42A3-B6B1-59D66E2BEB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55633" y="446089"/>
            <a:ext cx="6252633" cy="2379408"/>
          </a:xfrm>
        </p:spPr>
        <p:txBody>
          <a:bodyPr/>
          <a:lstStyle/>
          <a:p>
            <a:r>
              <a:rPr lang="fr-FR" altLang="ko-KR" dirty="0"/>
              <a:t>contours, hierarchy = cv2.findContours(dilated,cv2.RETR_EXTERNAL,cv2.CHAIN_APPROX_NONE) </a:t>
            </a:r>
          </a:p>
          <a:p>
            <a:pPr marL="0" indent="0">
              <a:buNone/>
            </a:pP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8B11B16-7FFF-4BCD-94C6-857464A7500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altLang="ko-KR" dirty="0"/>
              <a:t>#</a:t>
            </a:r>
            <a:r>
              <a:rPr lang="ko-KR" altLang="en-US" dirty="0"/>
              <a:t>영상이나 이미지의 윤곽 영역 검출</a:t>
            </a:r>
            <a:endParaRPr lang="en-US" altLang="ko-KR" dirty="0"/>
          </a:p>
          <a:p>
            <a:r>
              <a:rPr lang="en-US" altLang="ko-KR" dirty="0"/>
              <a:t>#</a:t>
            </a:r>
            <a:r>
              <a:rPr lang="ko-KR" altLang="en-US" dirty="0"/>
              <a:t>등고선 </a:t>
            </a:r>
            <a:r>
              <a:rPr lang="en-US" altLang="ko-KR" dirty="0"/>
              <a:t>:</a:t>
            </a:r>
            <a:r>
              <a:rPr lang="ko-KR" altLang="en-US" dirty="0"/>
              <a:t> 색상이나 강도가 동일한 모든 </a:t>
            </a:r>
            <a:r>
              <a:rPr lang="ko-KR" altLang="en-US" dirty="0" err="1"/>
              <a:t>연속점</a:t>
            </a:r>
            <a:r>
              <a:rPr lang="en-US" altLang="ko-KR" dirty="0"/>
              <a:t>(</a:t>
            </a:r>
            <a:r>
              <a:rPr lang="ko-KR" altLang="en-US" dirty="0"/>
              <a:t>경계에 따라</a:t>
            </a:r>
            <a:r>
              <a:rPr lang="en-US" altLang="ko-KR" dirty="0"/>
              <a:t>)</a:t>
            </a:r>
            <a:r>
              <a:rPr lang="ko-KR" altLang="en-US" dirty="0"/>
              <a:t>을 연결한 곡선</a:t>
            </a:r>
            <a:endParaRPr lang="en-US" altLang="ko-KR" dirty="0"/>
          </a:p>
          <a:p>
            <a:r>
              <a:rPr lang="en-US" altLang="ko-KR" dirty="0"/>
              <a:t>#</a:t>
            </a:r>
            <a:r>
              <a:rPr lang="ko-KR" altLang="en-US" dirty="0"/>
              <a:t>형상 분석과 물체감지 및 인식에 유용</a:t>
            </a:r>
            <a:endParaRPr lang="en-US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7CEF881-5207-4139-AECA-A6D2DDA8B8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5633" y="1870329"/>
            <a:ext cx="6029325" cy="216217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5893E77-61C9-45A9-B419-D13AC8E2A9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0684" y="4060893"/>
            <a:ext cx="7400925" cy="225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4587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410DD9-0389-491F-85C8-7A6D76BAF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000" dirty="0"/>
              <a:t>2. </a:t>
            </a:r>
            <a:r>
              <a:rPr lang="ko-KR" altLang="en-US" sz="4000" dirty="0"/>
              <a:t>샘플 실험 결과 분석</a:t>
            </a:r>
            <a:r>
              <a:rPr lang="en-US" altLang="ko-KR" sz="4000" dirty="0"/>
              <a:t>(Analysis of sample)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8B719BE-E9C7-4679-9845-AD822DF7A0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오류패턴</a:t>
            </a:r>
          </a:p>
        </p:txBody>
      </p:sp>
    </p:spTree>
    <p:extLst>
      <p:ext uri="{BB962C8B-B14F-4D97-AF65-F5344CB8AC3E}">
        <p14:creationId xmlns:p14="http://schemas.microsoft.com/office/powerpoint/2010/main" val="15122668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Freeform 6">
            <a:extLst>
              <a:ext uri="{FF2B5EF4-FFF2-40B4-BE49-F238E27FC236}">
                <a16:creationId xmlns:a16="http://schemas.microsoft.com/office/drawing/2014/main" id="{90A7E396-A5E4-44BC-9BB6-B0E9D90C89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3ECC733-A533-4D91-BD25-3B6E06B7AE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Freeform 23">
            <a:extLst>
              <a:ext uri="{FF2B5EF4-FFF2-40B4-BE49-F238E27FC236}">
                <a16:creationId xmlns:a16="http://schemas.microsoft.com/office/drawing/2014/main" id="{36401F08-8B30-49FC-A47E-7119FCAAB7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58A7E52-69B4-49B0-9537-1A9F172EDC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447188"/>
            <a:ext cx="3413084" cy="1559412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altLang="ko-KR" sz="3200" b="1" dirty="0"/>
              <a:t>Sample01.jpg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150FCC6-30AF-42F5-B50D-CD0B104117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18713" y="2413000"/>
            <a:ext cx="3404372" cy="36322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buFont typeface="Wingdings 2" charset="2"/>
              <a:buChar char=""/>
            </a:pPr>
            <a:r>
              <a:rPr lang="en-US" altLang="ko-KR" sz="1600" dirty="0"/>
              <a:t>Total number of char = 148</a:t>
            </a:r>
          </a:p>
          <a:p>
            <a:pPr latinLnBrk="0">
              <a:buFont typeface="Wingdings 2" charset="2"/>
              <a:buChar char=""/>
            </a:pPr>
            <a:r>
              <a:rPr lang="en-US" altLang="ko-KR" sz="1600" dirty="0"/>
              <a:t>Number of char types = 47</a:t>
            </a:r>
          </a:p>
        </p:txBody>
      </p:sp>
      <p:sp>
        <p:nvSpPr>
          <p:cNvPr id="42" name="Rounded Rectangle 17">
            <a:extLst>
              <a:ext uri="{FF2B5EF4-FFF2-40B4-BE49-F238E27FC236}">
                <a16:creationId xmlns:a16="http://schemas.microsoft.com/office/drawing/2014/main" id="{3F6460BF-80B6-42E6-A4B2-8F9671BAA7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78945" y="958640"/>
            <a:ext cx="6269591" cy="4945244"/>
          </a:xfrm>
          <a:prstGeom prst="roundRect">
            <a:avLst>
              <a:gd name="adj" fmla="val 3513"/>
            </a:avLst>
          </a:prstGeom>
          <a:solidFill>
            <a:schemeClr val="tx1"/>
          </a:solidFill>
          <a:ln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그림 개체 틀 5">
            <a:extLst>
              <a:ext uri="{FF2B5EF4-FFF2-40B4-BE49-F238E27FC236}">
                <a16:creationId xmlns:a16="http://schemas.microsoft.com/office/drawing/2014/main" id="{C63610E7-4F77-4E04-B5BB-6699A831BEC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t="5195" r="-1" b="-1"/>
          <a:stretch/>
        </p:blipFill>
        <p:spPr>
          <a:xfrm>
            <a:off x="5603706" y="1258529"/>
            <a:ext cx="5638853" cy="4330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7551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>
            <a:extLst>
              <a:ext uri="{FF2B5EF4-FFF2-40B4-BE49-F238E27FC236}">
                <a16:creationId xmlns:a16="http://schemas.microsoft.com/office/drawing/2014/main" id="{90A7E396-A5E4-44BC-9BB6-B0E9D90C89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3ECC733-A533-4D91-BD25-3B6E06B7AE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23">
            <a:extLst>
              <a:ext uri="{FF2B5EF4-FFF2-40B4-BE49-F238E27FC236}">
                <a16:creationId xmlns:a16="http://schemas.microsoft.com/office/drawing/2014/main" id="{36401F08-8B30-49FC-A47E-7119FCAAB7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D530D37-2970-4C2E-9294-D628228297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447188"/>
            <a:ext cx="3413084" cy="1559412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ko-KR" altLang="en-US" sz="3200" dirty="0"/>
              <a:t>이미지 분할 예시</a:t>
            </a:r>
            <a:endParaRPr lang="en-US" altLang="ko-KR" sz="3200" dirty="0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3D183E9-D282-4EDB-9319-36D8FBB6A1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18713" y="2413000"/>
            <a:ext cx="3404372" cy="36322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/>
            <a:r>
              <a:rPr lang="en-US" altLang="ko-KR" sz="1600" dirty="0"/>
              <a:t>Dilation = 5, Erosion = 1</a:t>
            </a:r>
          </a:p>
          <a:p>
            <a:pPr latinLnBrk="0"/>
            <a:r>
              <a:rPr lang="en-US" altLang="ko-KR" sz="1600" dirty="0"/>
              <a:t>Total 148</a:t>
            </a:r>
            <a:r>
              <a:rPr lang="ko-KR" altLang="en-US" sz="1600" dirty="0"/>
              <a:t>개의 이미지로 나뉨</a:t>
            </a:r>
            <a:endParaRPr lang="en-US" altLang="ko-KR" sz="1600" dirty="0"/>
          </a:p>
        </p:txBody>
      </p:sp>
      <p:sp>
        <p:nvSpPr>
          <p:cNvPr id="16" name="Rounded Rectangle 17">
            <a:extLst>
              <a:ext uri="{FF2B5EF4-FFF2-40B4-BE49-F238E27FC236}">
                <a16:creationId xmlns:a16="http://schemas.microsoft.com/office/drawing/2014/main" id="{3F6460BF-80B6-42E6-A4B2-8F9671BAA7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78945" y="958640"/>
            <a:ext cx="6269591" cy="4945244"/>
          </a:xfrm>
          <a:prstGeom prst="roundRect">
            <a:avLst>
              <a:gd name="adj" fmla="val 3513"/>
            </a:avLst>
          </a:prstGeom>
          <a:solidFill>
            <a:schemeClr val="tx1"/>
          </a:solidFill>
          <a:ln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5F42F63-D57A-4602-BE17-367784B717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0166" y="1258529"/>
            <a:ext cx="5345932" cy="4330205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4493621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A388BD-F167-4B82-AFD3-B1F07C85AD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6576" y="4435949"/>
            <a:ext cx="10561418" cy="566738"/>
          </a:xfrm>
        </p:spPr>
        <p:txBody>
          <a:bodyPr>
            <a:normAutofit/>
          </a:bodyPr>
          <a:lstStyle/>
          <a:p>
            <a:r>
              <a:rPr lang="ko-KR" altLang="en-US" sz="2000" dirty="0" err="1"/>
              <a:t>정확률</a:t>
            </a:r>
            <a:r>
              <a:rPr lang="ko-KR" altLang="en-US" sz="2000" dirty="0"/>
              <a:t> </a:t>
            </a:r>
            <a:r>
              <a:rPr lang="en-US" altLang="ko-KR" sz="2000" dirty="0"/>
              <a:t>= (</a:t>
            </a:r>
            <a:r>
              <a:rPr lang="ko-KR" altLang="en-US" sz="2000" dirty="0"/>
              <a:t>정상 분할된 이미지 수</a:t>
            </a:r>
            <a:r>
              <a:rPr lang="en-US" altLang="ko-KR" sz="2000" dirty="0"/>
              <a:t>/</a:t>
            </a:r>
            <a:r>
              <a:rPr lang="ko-KR" altLang="en-US" sz="2000" dirty="0"/>
              <a:t> 분할된 총 이미지 수</a:t>
            </a:r>
            <a:r>
              <a:rPr lang="en-US" altLang="ko-KR" sz="2000" dirty="0"/>
              <a:t>)*100</a:t>
            </a:r>
            <a:endParaRPr lang="ko-KR" altLang="en-US" sz="2000" dirty="0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B53FA8A-B193-407C-8C9B-A77CCB4AC8F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-411480"/>
            <a:ext cx="12192000" cy="4800600"/>
          </a:xfrm>
        </p:spPr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41BB305-E52B-4EBF-B760-1E3FE76DEB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6576" y="5784533"/>
            <a:ext cx="10561418" cy="493712"/>
          </a:xfrm>
        </p:spPr>
        <p:txBody>
          <a:bodyPr/>
          <a:lstStyle/>
          <a:p>
            <a:r>
              <a:rPr lang="ko-KR" altLang="en-US" dirty="0"/>
              <a:t>二</a:t>
            </a:r>
            <a:r>
              <a:rPr lang="en-US" altLang="ko-KR" dirty="0"/>
              <a:t>(</a:t>
            </a:r>
            <a:r>
              <a:rPr lang="ko-KR" altLang="en-US" dirty="0"/>
              <a:t>두 이</a:t>
            </a:r>
            <a:r>
              <a:rPr lang="en-US" altLang="ko-KR" dirty="0"/>
              <a:t>) </a:t>
            </a:r>
            <a:r>
              <a:rPr lang="ko-KR" altLang="en-US" dirty="0"/>
              <a:t>혹은</a:t>
            </a:r>
            <a:r>
              <a:rPr lang="en-US" altLang="ko-KR" dirty="0"/>
              <a:t> </a:t>
            </a:r>
            <a:r>
              <a:rPr lang="ko-KR" altLang="en-US" dirty="0"/>
              <a:t>三</a:t>
            </a:r>
            <a:r>
              <a:rPr lang="en-US" altLang="ko-KR" dirty="0"/>
              <a:t>(</a:t>
            </a:r>
            <a:r>
              <a:rPr lang="ko-KR" altLang="en-US" dirty="0"/>
              <a:t>석 삼</a:t>
            </a:r>
            <a:r>
              <a:rPr lang="en-US" altLang="ko-KR" dirty="0"/>
              <a:t>)</a:t>
            </a:r>
            <a:r>
              <a:rPr lang="ko-KR" altLang="en-US" dirty="0"/>
              <a:t>의 경우</a:t>
            </a:r>
            <a:r>
              <a:rPr lang="en-US" altLang="ko-KR" dirty="0"/>
              <a:t>, </a:t>
            </a:r>
            <a:r>
              <a:rPr lang="ko-KR" altLang="en-US" dirty="0"/>
              <a:t>一</a:t>
            </a:r>
            <a:r>
              <a:rPr lang="en-US" altLang="ko-KR" dirty="0"/>
              <a:t>(</a:t>
            </a:r>
            <a:r>
              <a:rPr lang="ko-KR" altLang="en-US" dirty="0"/>
              <a:t>한 일</a:t>
            </a:r>
            <a:r>
              <a:rPr lang="en-US" altLang="ko-KR" dirty="0"/>
              <a:t>)</a:t>
            </a:r>
            <a:r>
              <a:rPr lang="ko-KR" altLang="en-US" dirty="0"/>
              <a:t>로 분류된 것으로 처리하였기 때문에 </a:t>
            </a:r>
            <a:r>
              <a:rPr lang="ko-KR" altLang="en-US" dirty="0" err="1"/>
              <a:t>오분류로</a:t>
            </a:r>
            <a:r>
              <a:rPr lang="ko-KR" altLang="en-US" dirty="0"/>
              <a:t> 처리하지 않음</a:t>
            </a:r>
            <a:r>
              <a:rPr lang="en-US" altLang="ko-KR" dirty="0"/>
              <a:t>. </a:t>
            </a:r>
            <a:r>
              <a:rPr lang="ko-KR" altLang="en-US" dirty="0"/>
              <a:t>따라서 </a:t>
            </a:r>
            <a:r>
              <a:rPr lang="ko-KR" altLang="en-US" dirty="0" err="1"/>
              <a:t>정확률는</a:t>
            </a:r>
            <a:r>
              <a:rPr lang="ko-KR" altLang="en-US" dirty="0"/>
              <a:t> 크게 의미가 없음</a:t>
            </a:r>
            <a:r>
              <a:rPr lang="en-US" altLang="ko-KR" dirty="0"/>
              <a:t>.</a:t>
            </a:r>
            <a:endParaRPr lang="ko-KR" altLang="en-US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030F6E5A-C216-4EC4-A42D-DB83F268D5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6353086"/>
              </p:ext>
            </p:extLst>
          </p:nvPr>
        </p:nvGraphicFramePr>
        <p:xfrm>
          <a:off x="1290109" y="719666"/>
          <a:ext cx="9601200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99616">
                  <a:extLst>
                    <a:ext uri="{9D8B030D-6E8A-4147-A177-3AD203B41FA5}">
                      <a16:colId xmlns:a16="http://schemas.microsoft.com/office/drawing/2014/main" val="2565711612"/>
                    </a:ext>
                  </a:extLst>
                </a:gridCol>
                <a:gridCol w="2350008">
                  <a:extLst>
                    <a:ext uri="{9D8B030D-6E8A-4147-A177-3AD203B41FA5}">
                      <a16:colId xmlns:a16="http://schemas.microsoft.com/office/drawing/2014/main" val="120332229"/>
                    </a:ext>
                  </a:extLst>
                </a:gridCol>
                <a:gridCol w="2898648">
                  <a:extLst>
                    <a:ext uri="{9D8B030D-6E8A-4147-A177-3AD203B41FA5}">
                      <a16:colId xmlns:a16="http://schemas.microsoft.com/office/drawing/2014/main" val="2542807296"/>
                    </a:ext>
                  </a:extLst>
                </a:gridCol>
                <a:gridCol w="1700784">
                  <a:extLst>
                    <a:ext uri="{9D8B030D-6E8A-4147-A177-3AD203B41FA5}">
                      <a16:colId xmlns:a16="http://schemas.microsoft.com/office/drawing/2014/main" val="682579541"/>
                    </a:ext>
                  </a:extLst>
                </a:gridCol>
                <a:gridCol w="1152144">
                  <a:extLst>
                    <a:ext uri="{9D8B030D-6E8A-4147-A177-3AD203B41FA5}">
                      <a16:colId xmlns:a16="http://schemas.microsoft.com/office/drawing/2014/main" val="34435945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/>
                        <a:t>변수 값</a:t>
                      </a: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/>
                        <a:t>분할된 총 이미지 수</a:t>
                      </a: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/>
                        <a:t>정상 분할된 이미지 수</a:t>
                      </a: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 err="1"/>
                        <a:t>오분류</a:t>
                      </a:r>
                      <a:endParaRPr lang="ko-KR" altLang="en-US" sz="1800" b="0" dirty="0"/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 err="1"/>
                        <a:t>정확률</a:t>
                      </a:r>
                      <a:endParaRPr lang="ko-KR" altLang="en-US" sz="1800" b="0" dirty="0"/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29974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d3_e1</a:t>
                      </a:r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165</a:t>
                      </a:r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135</a:t>
                      </a:r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30</a:t>
                      </a:r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82%</a:t>
                      </a:r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234342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d3_e4</a:t>
                      </a:r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173</a:t>
                      </a:r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134</a:t>
                      </a:r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39</a:t>
                      </a:r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77%</a:t>
                      </a:r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486145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d3_e7</a:t>
                      </a:r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18</a:t>
                      </a:r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18</a:t>
                      </a:r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0%</a:t>
                      </a:r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492500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d4_e2</a:t>
                      </a:r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158</a:t>
                      </a:r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138</a:t>
                      </a:r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20</a:t>
                      </a:r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87%</a:t>
                      </a:r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86087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d4_e5</a:t>
                      </a:r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161</a:t>
                      </a:r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134</a:t>
                      </a:r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27</a:t>
                      </a:r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83%</a:t>
                      </a:r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926274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d5_e1</a:t>
                      </a:r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148</a:t>
                      </a:r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128</a:t>
                      </a:r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20</a:t>
                      </a:r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86%</a:t>
                      </a:r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678483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d5_e4</a:t>
                      </a:r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152</a:t>
                      </a:r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132</a:t>
                      </a:r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20</a:t>
                      </a:r>
                    </a:p>
                  </a:txBody>
                  <a:tcPr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86%</a:t>
                      </a:r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81512384"/>
                  </a:ext>
                </a:extLst>
              </a:tr>
            </a:tbl>
          </a:graphicData>
        </a:graphic>
      </p:graphicFrame>
      <p:sp>
        <p:nvSpPr>
          <p:cNvPr id="8" name="제목 1">
            <a:extLst>
              <a:ext uri="{FF2B5EF4-FFF2-40B4-BE49-F238E27FC236}">
                <a16:creationId xmlns:a16="http://schemas.microsoft.com/office/drawing/2014/main" id="{B57ED7B3-9A31-4A47-9AF4-EDDA72B38247}"/>
              </a:ext>
            </a:extLst>
          </p:cNvPr>
          <p:cNvSpPr txBox="1">
            <a:spLocks/>
          </p:cNvSpPr>
          <p:nvPr/>
        </p:nvSpPr>
        <p:spPr>
          <a:xfrm>
            <a:off x="846576" y="5236897"/>
            <a:ext cx="10561418" cy="566738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2400" b="0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ko-KR" altLang="en-US" dirty="0"/>
              <a:t>특이사항</a:t>
            </a:r>
          </a:p>
        </p:txBody>
      </p:sp>
    </p:spTree>
    <p:extLst>
      <p:ext uri="{BB962C8B-B14F-4D97-AF65-F5344CB8AC3E}">
        <p14:creationId xmlns:p14="http://schemas.microsoft.com/office/powerpoint/2010/main" val="8381384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AE45D6-8E7A-43A5-87F5-EF7659B5EB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샘플 실험 결과 분석</a:t>
            </a:r>
            <a:r>
              <a:rPr lang="en-US" altLang="ko-KR" dirty="0"/>
              <a:t>(Analysis of sample)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9BB5A31-5028-4EDC-A372-054EB6A709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39518" y="2321179"/>
            <a:ext cx="3402483" cy="576262"/>
          </a:xfrm>
        </p:spPr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영역 분류 오류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05C1F17-21C9-4859-ACE5-EF5F313DA5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39519" y="2897442"/>
            <a:ext cx="3402482" cy="3109913"/>
          </a:xfrm>
        </p:spPr>
        <p:txBody>
          <a:bodyPr/>
          <a:lstStyle/>
          <a:p>
            <a:r>
              <a:rPr lang="ko-KR" altLang="en-US" sz="1600" dirty="0"/>
              <a:t>二</a:t>
            </a:r>
            <a:r>
              <a:rPr lang="en-US" altLang="ko-KR" sz="1600" dirty="0"/>
              <a:t>(</a:t>
            </a:r>
            <a:r>
              <a:rPr lang="ko-KR" altLang="en-US" sz="1600" dirty="0"/>
              <a:t>두 이</a:t>
            </a:r>
            <a:r>
              <a:rPr lang="en-US" altLang="ko-KR" sz="1600" dirty="0"/>
              <a:t>) </a:t>
            </a:r>
            <a:r>
              <a:rPr lang="ko-KR" altLang="en-US" sz="1600" dirty="0"/>
              <a:t>혹은</a:t>
            </a:r>
            <a:r>
              <a:rPr lang="en-US" altLang="ko-KR" sz="1600" dirty="0"/>
              <a:t> </a:t>
            </a:r>
            <a:r>
              <a:rPr lang="ko-KR" altLang="en-US" sz="1600" dirty="0"/>
              <a:t>三</a:t>
            </a:r>
            <a:r>
              <a:rPr lang="en-US" altLang="ko-KR" sz="1600" dirty="0"/>
              <a:t>(</a:t>
            </a:r>
            <a:r>
              <a:rPr lang="ko-KR" altLang="en-US" sz="1600" dirty="0"/>
              <a:t>석 삼</a:t>
            </a:r>
            <a:r>
              <a:rPr lang="en-US" altLang="ko-KR" sz="1600" dirty="0"/>
              <a:t>)</a:t>
            </a:r>
            <a:r>
              <a:rPr lang="ko-KR" altLang="en-US" sz="1600" dirty="0"/>
              <a:t>의 경우</a:t>
            </a:r>
            <a:r>
              <a:rPr lang="en-US" altLang="ko-KR" sz="1600" dirty="0"/>
              <a:t>,</a:t>
            </a:r>
            <a:r>
              <a:rPr lang="ko-KR" altLang="en-US" sz="1600" dirty="0"/>
              <a:t> 一</a:t>
            </a:r>
            <a:r>
              <a:rPr lang="en-US" altLang="ko-KR" sz="1600" dirty="0"/>
              <a:t>(</a:t>
            </a:r>
            <a:r>
              <a:rPr lang="ko-KR" altLang="en-US" sz="1600" dirty="0"/>
              <a:t>한 일</a:t>
            </a:r>
            <a:r>
              <a:rPr lang="en-US" altLang="ko-KR" sz="1600" dirty="0"/>
              <a:t>)</a:t>
            </a:r>
            <a:r>
              <a:rPr lang="ko-KR" altLang="en-US" sz="1600" dirty="0"/>
              <a:t>의 구성요소로 이루어짐에 따라 一</a:t>
            </a:r>
            <a:r>
              <a:rPr lang="en-US" altLang="ko-KR" sz="1600" dirty="0"/>
              <a:t>(</a:t>
            </a:r>
            <a:r>
              <a:rPr lang="ko-KR" altLang="en-US" sz="1600" dirty="0"/>
              <a:t>한 일</a:t>
            </a:r>
            <a:r>
              <a:rPr lang="en-US" altLang="ko-KR" sz="1600" dirty="0"/>
              <a:t>)</a:t>
            </a:r>
            <a:r>
              <a:rPr lang="ko-KR" altLang="en-US" sz="1600" dirty="0"/>
              <a:t>로 분류</a:t>
            </a:r>
            <a:endParaRPr lang="en-US" altLang="ko-KR" sz="1600" dirty="0"/>
          </a:p>
          <a:p>
            <a:r>
              <a:rPr lang="ko-KR" altLang="en-US" sz="1600" dirty="0"/>
              <a:t>분리되어진 문자가 의미를 가지는 경우</a:t>
            </a:r>
          </a:p>
          <a:p>
            <a:endParaRPr lang="en-US" altLang="ko-KR" dirty="0"/>
          </a:p>
        </p:txBody>
      </p:sp>
      <p:sp>
        <p:nvSpPr>
          <p:cNvPr id="8" name="텍스트 개체 틀 2">
            <a:extLst>
              <a:ext uri="{FF2B5EF4-FFF2-40B4-BE49-F238E27FC236}">
                <a16:creationId xmlns:a16="http://schemas.microsoft.com/office/drawing/2014/main" id="{FA5573CE-DAFF-4A9D-B517-1D9073EB16BC}"/>
              </a:ext>
            </a:extLst>
          </p:cNvPr>
          <p:cNvSpPr txBox="1">
            <a:spLocks/>
          </p:cNvSpPr>
          <p:nvPr/>
        </p:nvSpPr>
        <p:spPr>
          <a:xfrm>
            <a:off x="4352543" y="2321178"/>
            <a:ext cx="3402483" cy="576262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marL="0" indent="0" algn="ctr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2. </a:t>
            </a:r>
            <a:r>
              <a:rPr lang="ko-KR" altLang="en-US" dirty="0"/>
              <a:t>영역 분류 오류</a:t>
            </a:r>
          </a:p>
        </p:txBody>
      </p:sp>
      <p:sp>
        <p:nvSpPr>
          <p:cNvPr id="9" name="내용 개체 틀 3">
            <a:extLst>
              <a:ext uri="{FF2B5EF4-FFF2-40B4-BE49-F238E27FC236}">
                <a16:creationId xmlns:a16="http://schemas.microsoft.com/office/drawing/2014/main" id="{402F47F4-9315-493F-8A3E-EB399D2EF521}"/>
              </a:ext>
            </a:extLst>
          </p:cNvPr>
          <p:cNvSpPr txBox="1">
            <a:spLocks/>
          </p:cNvSpPr>
          <p:nvPr/>
        </p:nvSpPr>
        <p:spPr>
          <a:xfrm>
            <a:off x="4352543" y="2897441"/>
            <a:ext cx="3402482" cy="3109913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/>
              <a:t>1</a:t>
            </a:r>
            <a:r>
              <a:rPr lang="ko-KR" altLang="en-US" sz="1600" dirty="0"/>
              <a:t>개의 문자가 여러 부분으로 나뉘어짐</a:t>
            </a:r>
            <a:endParaRPr lang="en-US" altLang="ko-KR" sz="1600" dirty="0"/>
          </a:p>
          <a:p>
            <a:r>
              <a:rPr lang="ko-KR" altLang="en-US" sz="1600" dirty="0"/>
              <a:t>一</a:t>
            </a:r>
            <a:r>
              <a:rPr lang="en-US" altLang="ko-KR" sz="1600" dirty="0"/>
              <a:t>(</a:t>
            </a:r>
            <a:r>
              <a:rPr lang="ko-KR" altLang="en-US" sz="1600" dirty="0"/>
              <a:t>한 일</a:t>
            </a:r>
            <a:r>
              <a:rPr lang="en-US" altLang="ko-KR" sz="1600" dirty="0"/>
              <a:t>)</a:t>
            </a:r>
            <a:r>
              <a:rPr lang="ko-KR" altLang="en-US" sz="1600" dirty="0"/>
              <a:t>과의 차이점은 분리되어진 문자가 의미를 가지지 않음</a:t>
            </a:r>
          </a:p>
        </p:txBody>
      </p:sp>
      <p:sp>
        <p:nvSpPr>
          <p:cNvPr id="10" name="텍스트 개체 틀 2">
            <a:extLst>
              <a:ext uri="{FF2B5EF4-FFF2-40B4-BE49-F238E27FC236}">
                <a16:creationId xmlns:a16="http://schemas.microsoft.com/office/drawing/2014/main" id="{584B8842-FCCB-4DC0-AA29-900D05EBF7B9}"/>
              </a:ext>
            </a:extLst>
          </p:cNvPr>
          <p:cNvSpPr txBox="1">
            <a:spLocks/>
          </p:cNvSpPr>
          <p:nvPr/>
        </p:nvSpPr>
        <p:spPr>
          <a:xfrm>
            <a:off x="7665567" y="2321178"/>
            <a:ext cx="3402483" cy="576262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marL="0" indent="0" algn="ctr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3. </a:t>
            </a:r>
            <a:r>
              <a:rPr lang="ko-KR" altLang="en-US" dirty="0"/>
              <a:t>영역 겹침 오류</a:t>
            </a:r>
          </a:p>
        </p:txBody>
      </p:sp>
      <p:sp>
        <p:nvSpPr>
          <p:cNvPr id="11" name="내용 개체 틀 3">
            <a:extLst>
              <a:ext uri="{FF2B5EF4-FFF2-40B4-BE49-F238E27FC236}">
                <a16:creationId xmlns:a16="http://schemas.microsoft.com/office/drawing/2014/main" id="{0CB50662-B58F-4A1B-B1C9-4B4E32889D5C}"/>
              </a:ext>
            </a:extLst>
          </p:cNvPr>
          <p:cNvSpPr txBox="1">
            <a:spLocks/>
          </p:cNvSpPr>
          <p:nvPr/>
        </p:nvSpPr>
        <p:spPr>
          <a:xfrm>
            <a:off x="7665568" y="2897441"/>
            <a:ext cx="3402482" cy="3109913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/>
              <a:t>상위 문자와 겹쳐 추출되는 경우</a:t>
            </a:r>
            <a:endParaRPr lang="en-US" altLang="ko-KR" sz="1600" dirty="0"/>
          </a:p>
          <a:p>
            <a:r>
              <a:rPr lang="ko-KR" altLang="en-US" sz="1600" dirty="0"/>
              <a:t>두 개의 문자 이미지가 연결되어 </a:t>
            </a:r>
            <a:r>
              <a:rPr lang="ko-KR" altLang="en-US" sz="1600" dirty="0" err="1"/>
              <a:t>오분류</a:t>
            </a:r>
            <a:endParaRPr lang="ko-KR" altLang="en-US" sz="1600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795E1B4E-B1BC-4BE8-92AC-311D622CCC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2791" y="4972940"/>
            <a:ext cx="1128037" cy="78105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B567B85-9EA1-4A90-A1DF-9D9A414827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9821" y="4944365"/>
            <a:ext cx="1339543" cy="8001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1B5B5EF3-5D64-49C6-9FAC-E524B7080E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3324" y="4745736"/>
            <a:ext cx="1029411" cy="156972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80AF5FFB-C98F-4012-979D-302A3BF0FE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36388" y="4745736"/>
            <a:ext cx="1029411" cy="1419225"/>
          </a:xfrm>
          <a:prstGeom prst="rect">
            <a:avLst/>
          </a:prstGeom>
        </p:spPr>
      </p:pic>
      <p:pic>
        <p:nvPicPr>
          <p:cNvPr id="21" name="그림 20" descr="전기톱이(가) 표시된 사진&#10;&#10;자동 생성된 설명">
            <a:extLst>
              <a:ext uri="{FF2B5EF4-FFF2-40B4-BE49-F238E27FC236}">
                <a16:creationId xmlns:a16="http://schemas.microsoft.com/office/drawing/2014/main" id="{5BF8AD0C-8F9C-4AC3-AC4A-2CC1F4D9F2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74592" y="5019550"/>
            <a:ext cx="1067606" cy="250683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9F8E9699-F0C4-44AE-A5E3-1303584F44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03582" y="5765621"/>
            <a:ext cx="2024423" cy="297322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98E742AA-D93C-4999-8933-2CD0610BE5C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22217" y="5384223"/>
            <a:ext cx="966888" cy="262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2192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1A4455-E313-43B7-BDD2-78F514E4F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Case 01</a:t>
            </a:r>
            <a:endParaRPr lang="ko-KR" altLang="en-US" dirty="0"/>
          </a:p>
        </p:txBody>
      </p:sp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51E2762A-F1C4-418D-A98D-CB46719AE0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55955" y="2859881"/>
            <a:ext cx="876300" cy="409575"/>
          </a:xfrm>
        </p:spPr>
      </p:pic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1E6BC4D-8E39-4912-9D6D-01117728842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ko-KR" altLang="en-US" dirty="0"/>
              <a:t>영역 분류 오류</a:t>
            </a:r>
            <a:endParaRPr lang="en-US" altLang="ko-KR" dirty="0"/>
          </a:p>
          <a:p>
            <a:r>
              <a:rPr lang="ko-KR" altLang="en-US" dirty="0"/>
              <a:t>분리 되어진 문자가 의미를 가짐</a:t>
            </a:r>
            <a:endParaRPr lang="en-US" altLang="ko-KR" dirty="0"/>
          </a:p>
        </p:txBody>
      </p:sp>
      <p:pic>
        <p:nvPicPr>
          <p:cNvPr id="5" name="그림 4" descr="전기톱이(가) 표시된 사진&#10;&#10;자동 생성된 설명">
            <a:extLst>
              <a:ext uri="{FF2B5EF4-FFF2-40B4-BE49-F238E27FC236}">
                <a16:creationId xmlns:a16="http://schemas.microsoft.com/office/drawing/2014/main" id="{00C2FB28-CB2F-40D9-A701-487AE8D7C9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5955" y="932942"/>
            <a:ext cx="1045279" cy="24544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4D9DEC8-2414-499A-A542-9296293DDB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4957" y="1679012"/>
            <a:ext cx="1982085" cy="29110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8105D7F-D870-4797-9BD6-C277B11F80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01474" y="1297615"/>
            <a:ext cx="946667" cy="25685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5396CFC-18CA-47F8-8475-C79EF7EF35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13092" y="3806796"/>
            <a:ext cx="962025" cy="704850"/>
          </a:xfrm>
          <a:prstGeom prst="rect">
            <a:avLst/>
          </a:prstGeom>
        </p:spPr>
      </p:pic>
      <p:pic>
        <p:nvPicPr>
          <p:cNvPr id="13" name="그림 12" descr="무기이(가) 표시된 사진&#10;&#10;자동 생성된 설명">
            <a:extLst>
              <a:ext uri="{FF2B5EF4-FFF2-40B4-BE49-F238E27FC236}">
                <a16:creationId xmlns:a16="http://schemas.microsoft.com/office/drawing/2014/main" id="{CEF194F2-B2D8-427A-B610-9D194FB95A9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28931" y="1377066"/>
            <a:ext cx="1504951" cy="391594"/>
          </a:xfrm>
          <a:prstGeom prst="rect">
            <a:avLst/>
          </a:prstGeom>
        </p:spPr>
      </p:pic>
      <p:pic>
        <p:nvPicPr>
          <p:cNvPr id="15" name="그림 14" descr="무기, 나이프이(가) 표시된 사진&#10;&#10;자동 생성된 설명">
            <a:extLst>
              <a:ext uri="{FF2B5EF4-FFF2-40B4-BE49-F238E27FC236}">
                <a16:creationId xmlns:a16="http://schemas.microsoft.com/office/drawing/2014/main" id="{D1014ADA-F43B-4D77-A3DC-C3BAB820454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95644" y="1005620"/>
            <a:ext cx="790867" cy="345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3321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1A4455-E313-43B7-BDD2-78F514E4F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6152" y="446088"/>
            <a:ext cx="3404532" cy="1501584"/>
          </a:xfrm>
        </p:spPr>
        <p:txBody>
          <a:bodyPr/>
          <a:lstStyle/>
          <a:p>
            <a:r>
              <a:rPr lang="ko-KR" altLang="en-US" sz="4000" dirty="0"/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31A3948-5DE5-49FD-9004-8791C9FE3B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ko-KR" altLang="en-US" dirty="0"/>
              <a:t>이미지 분할</a:t>
            </a:r>
            <a:r>
              <a:rPr lang="en-US" altLang="ko-KR" dirty="0"/>
              <a:t>(Image Segmentation)</a:t>
            </a:r>
          </a:p>
          <a:p>
            <a:pPr>
              <a:buFont typeface="+mj-lt"/>
              <a:buAutoNum type="arabicPeriod"/>
            </a:pPr>
            <a:r>
              <a:rPr lang="ko-KR" altLang="en-US" dirty="0"/>
              <a:t>예시 실험 결과 분석</a:t>
            </a:r>
            <a:r>
              <a:rPr lang="en-US" altLang="ko-KR" dirty="0"/>
              <a:t>(Analysis of sample)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1E6BC4D-8E39-4912-9D6D-01117728842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69711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1A4455-E313-43B7-BDD2-78F514E4F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Case 02</a:t>
            </a:r>
            <a:endParaRPr lang="ko-KR" altLang="en-US" dirty="0"/>
          </a:p>
        </p:txBody>
      </p:sp>
      <p:pic>
        <p:nvPicPr>
          <p:cNvPr id="8" name="내용 개체 틀 7" descr="무기이(가) 표시된 사진&#10;&#10;자동 생성된 설명">
            <a:extLst>
              <a:ext uri="{FF2B5EF4-FFF2-40B4-BE49-F238E27FC236}">
                <a16:creationId xmlns:a16="http://schemas.microsoft.com/office/drawing/2014/main" id="{40043C07-4795-4B08-95C0-7C9F92B563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59679" y="2248464"/>
            <a:ext cx="670413" cy="1169135"/>
          </a:xfrm>
        </p:spPr>
      </p:pic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1E6BC4D-8E39-4912-9D6D-01117728842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ko-KR" altLang="en-US" dirty="0"/>
              <a:t>영역 분류 오류</a:t>
            </a:r>
            <a:endParaRPr lang="en-US" altLang="ko-KR" dirty="0"/>
          </a:p>
          <a:p>
            <a:r>
              <a:rPr lang="ko-KR" altLang="en-US" dirty="0"/>
              <a:t>분리되어진 문자가 의미를 가지지 않음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7B369DF-6438-4819-B1F8-1014FCBCC5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9679" y="748412"/>
            <a:ext cx="1128037" cy="78105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4CCCDDA-4AD8-4A3A-8E92-B5C1BE6BDF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6709" y="719837"/>
            <a:ext cx="1339543" cy="8001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2DBCE61-83E0-4BCA-B999-2544CE8D98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34062" y="2223937"/>
            <a:ext cx="1144607" cy="119366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7890AAC-5590-4623-8D29-49680102B7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18872" y="4088551"/>
            <a:ext cx="504825" cy="78105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A0B80A58-E205-4D78-8635-C9709A83EF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01098" y="3989385"/>
            <a:ext cx="523875" cy="94297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41C9C0AD-C376-48E8-B216-286ADFF1330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00925" y="3989385"/>
            <a:ext cx="1070522" cy="1470083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C087766C-4CB2-4E3E-B890-6FA74BA4834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76453" y="3937853"/>
            <a:ext cx="791583" cy="1711327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C01F6AC3-3ECD-4F1F-AF49-DFEDB8CDF9E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972245" y="636532"/>
            <a:ext cx="679755" cy="1427952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5A1B5071-CD1A-40B4-AF7C-640711FD87F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207674" y="636532"/>
            <a:ext cx="659564" cy="134395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DFCF2C3-39C0-4190-B187-B05CABB3B63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499897" y="2282467"/>
            <a:ext cx="971550" cy="140493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3DB0C735-3012-4E42-BE25-1FA2387D7A9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263052" y="848424"/>
            <a:ext cx="552450" cy="58102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35563ACB-45BF-4BB5-AB23-0CBD829AF1A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930809" y="1831510"/>
            <a:ext cx="1269699" cy="1008064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9A97E2BA-6C74-46FD-85F9-782094A236B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054661" y="3695792"/>
            <a:ext cx="751051" cy="587185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EA7DCF35-C7B1-4397-9827-D5B0726D784D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016561" y="3429131"/>
            <a:ext cx="798941" cy="227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955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1A4455-E313-43B7-BDD2-78F514E4F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Case 03</a:t>
            </a:r>
            <a:endParaRPr lang="ko-KR" altLang="en-US" dirty="0"/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E5A2A56C-E7CE-4C63-A31C-148438C66C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23740" y="2260738"/>
            <a:ext cx="1441072" cy="1375569"/>
          </a:xfrm>
        </p:spPr>
      </p:pic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1E6BC4D-8E39-4912-9D6D-01117728842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ko-KR" altLang="en-US" dirty="0"/>
              <a:t>영역 겹침 오류</a:t>
            </a:r>
            <a:endParaRPr lang="en-US" altLang="ko-KR" dirty="0"/>
          </a:p>
          <a:p>
            <a:r>
              <a:rPr lang="ko-KR" altLang="en-US" dirty="0"/>
              <a:t>영역이 겹쳐 연결되어 분류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B16D668-6AA1-494B-9187-ADACF7204D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3740" y="494764"/>
            <a:ext cx="1029411" cy="156972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29BD888-7C02-4BBB-B733-0182889EC4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494764"/>
            <a:ext cx="1029411" cy="141922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3A45DD0-F723-400D-A7F3-8D113706EE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5811" y="2260738"/>
            <a:ext cx="1219200" cy="8382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FF09164-E8A7-49FC-BA8C-9423AD1C04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62925" y="494764"/>
            <a:ext cx="2647950" cy="25527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D654D67-DACA-4830-BABB-5B06AB876A9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68343" y="3832561"/>
            <a:ext cx="1382678" cy="141922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93430E24-A774-46FE-A3C9-2852613149C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98680" y="3832561"/>
            <a:ext cx="1203015" cy="1419225"/>
          </a:xfrm>
          <a:prstGeom prst="rect">
            <a:avLst/>
          </a:prstGeom>
        </p:spPr>
      </p:pic>
      <p:pic>
        <p:nvPicPr>
          <p:cNvPr id="17" name="그림 16" descr="철물이(가) 표시된 사진&#10;&#10;자동 생성된 설명">
            <a:extLst>
              <a:ext uri="{FF2B5EF4-FFF2-40B4-BE49-F238E27FC236}">
                <a16:creationId xmlns:a16="http://schemas.microsoft.com/office/drawing/2014/main" id="{A57A5BCB-BBB4-4569-9ADF-94EBC4137F8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28105" y="3637298"/>
            <a:ext cx="1581268" cy="1614488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464DED1A-3316-447A-81BC-E671771ACE5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58442" y="4254834"/>
            <a:ext cx="1290307" cy="952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607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5D9D8E-C825-4747-A946-E10FF9E4EE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etc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5E0E563-9C62-4D3E-B9F1-0521E0B7A5B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156000" y="1545336"/>
            <a:ext cx="4880300" cy="3557016"/>
          </a:xfrm>
        </p:spPr>
        <p:txBody>
          <a:bodyPr>
            <a:normAutofit lnSpcReduction="10000"/>
          </a:bodyPr>
          <a:lstStyle/>
          <a:p>
            <a:r>
              <a:rPr lang="ko-KR" altLang="en-US" dirty="0"/>
              <a:t>한번도 제대로 분류되지 않음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/>
              <a:t>非</a:t>
            </a:r>
            <a:r>
              <a:rPr lang="en-US" altLang="ko-KR" dirty="0"/>
              <a:t>(</a:t>
            </a:r>
            <a:r>
              <a:rPr lang="ko-KR" altLang="en-US" dirty="0"/>
              <a:t>아닐 비</a:t>
            </a:r>
            <a:r>
              <a:rPr lang="en-US" altLang="ko-KR" dirty="0"/>
              <a:t>, </a:t>
            </a:r>
            <a:r>
              <a:rPr lang="ko-KR" altLang="en-US" dirty="0"/>
              <a:t>비방할 비</a:t>
            </a:r>
            <a:r>
              <a:rPr lang="en-US" altLang="ko-KR" dirty="0"/>
              <a:t>)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/>
              <a:t>几</a:t>
            </a:r>
            <a:r>
              <a:rPr lang="en-US" altLang="ko-KR" dirty="0"/>
              <a:t>(</a:t>
            </a:r>
            <a:r>
              <a:rPr lang="ko-KR" altLang="en-US" dirty="0"/>
              <a:t>안석 궤</a:t>
            </a:r>
            <a:r>
              <a:rPr lang="en-US" altLang="ko-KR" dirty="0"/>
              <a:t>, </a:t>
            </a:r>
            <a:r>
              <a:rPr lang="ko-KR" altLang="en-US" dirty="0"/>
              <a:t>몇 기</a:t>
            </a:r>
            <a:r>
              <a:rPr lang="en-US" altLang="ko-KR" dirty="0"/>
              <a:t>, </a:t>
            </a:r>
            <a:r>
              <a:rPr lang="ko-KR" altLang="en-US" dirty="0"/>
              <a:t>무릇 범</a:t>
            </a:r>
            <a:r>
              <a:rPr lang="en-US" altLang="ko-KR" dirty="0"/>
              <a:t>)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/>
              <a:t>三</a:t>
            </a:r>
            <a:r>
              <a:rPr lang="en-US" altLang="ko-KR" dirty="0"/>
              <a:t>(</a:t>
            </a:r>
            <a:r>
              <a:rPr lang="ko-KR" altLang="en-US" dirty="0"/>
              <a:t>석 삼</a:t>
            </a:r>
            <a:r>
              <a:rPr lang="en-US" altLang="ko-KR" dirty="0"/>
              <a:t>)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/>
              <a:t>二</a:t>
            </a:r>
            <a:r>
              <a:rPr lang="en-US" altLang="ko-KR" dirty="0"/>
              <a:t>(</a:t>
            </a:r>
            <a:r>
              <a:rPr lang="ko-KR" altLang="en-US" dirty="0"/>
              <a:t>두 이</a:t>
            </a:r>
            <a:r>
              <a:rPr lang="en-US" altLang="ko-KR" dirty="0"/>
              <a:t>)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/>
              <a:t>儿</a:t>
            </a:r>
            <a:r>
              <a:rPr lang="en-US" altLang="ko-KR" dirty="0"/>
              <a:t>(</a:t>
            </a:r>
            <a:r>
              <a:rPr lang="ko-KR" altLang="en-US" dirty="0"/>
              <a:t>어진 사람 인</a:t>
            </a:r>
            <a:r>
              <a:rPr lang="en-US" altLang="ko-KR" dirty="0"/>
              <a:t>, </a:t>
            </a:r>
            <a:r>
              <a:rPr lang="ko-KR" altLang="en-US" dirty="0"/>
              <a:t>아이 아</a:t>
            </a:r>
            <a:r>
              <a:rPr lang="en-US" altLang="ko-KR" dirty="0"/>
              <a:t>, </a:t>
            </a:r>
            <a:r>
              <a:rPr lang="ko-KR" altLang="en-US" dirty="0"/>
              <a:t>다시 난 이 예</a:t>
            </a:r>
            <a:r>
              <a:rPr lang="en-US" altLang="ko-KR" dirty="0"/>
              <a:t>)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/>
              <a:t>八</a:t>
            </a:r>
            <a:r>
              <a:rPr lang="en-US" altLang="ko-KR" dirty="0"/>
              <a:t>(</a:t>
            </a:r>
            <a:r>
              <a:rPr lang="ko-KR" altLang="en-US" dirty="0"/>
              <a:t>여덟 팔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d3_e4</a:t>
            </a:r>
            <a:r>
              <a:rPr lang="ko-KR" altLang="en-US" dirty="0"/>
              <a:t>의 경우에만 한번 분류되었음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/>
              <a:t>㫃</a:t>
            </a:r>
            <a:r>
              <a:rPr lang="en-US" altLang="ko-KR" dirty="0"/>
              <a:t>(</a:t>
            </a:r>
            <a:r>
              <a:rPr lang="ko-KR" altLang="en-US" dirty="0"/>
              <a:t>나부낄 언</a:t>
            </a:r>
            <a:r>
              <a:rPr lang="en-US" altLang="ko-KR" dirty="0"/>
              <a:t>, </a:t>
            </a:r>
            <a:r>
              <a:rPr lang="ko-KR" altLang="en-US" dirty="0"/>
              <a:t>쓰러질 언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931320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DB1168-7A62-45E6-92C2-87B2C80218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요약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F7FAE70-A3E2-4FE8-A4F1-7CEF935699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03B87AD-654D-47DB-9A8F-46F65143FC5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 dirty="0"/>
              <a:t>Sample01.jpg</a:t>
            </a:r>
          </a:p>
          <a:p>
            <a:pPr latinLnBrk="0">
              <a:buFont typeface="Wingdings 2" charset="2"/>
              <a:buChar char=""/>
            </a:pPr>
            <a:r>
              <a:rPr lang="en-US" altLang="ko-KR" dirty="0"/>
              <a:t>Total number of char = 148</a:t>
            </a:r>
          </a:p>
          <a:p>
            <a:pPr latinLnBrk="0">
              <a:buFont typeface="Wingdings 2" charset="2"/>
              <a:buChar char=""/>
            </a:pPr>
            <a:r>
              <a:rPr lang="en-US" altLang="ko-KR" dirty="0"/>
              <a:t>Number of char types = 47</a:t>
            </a:r>
          </a:p>
          <a:p>
            <a:pPr latinLnBrk="0">
              <a:buFont typeface="Wingdings 2" charset="2"/>
              <a:buChar char=""/>
            </a:pPr>
            <a:r>
              <a:rPr lang="en-US" altLang="ko-KR" dirty="0"/>
              <a:t>Never Classified = 6 char</a:t>
            </a:r>
          </a:p>
          <a:p>
            <a:pPr latinLnBrk="0">
              <a:buFont typeface="Wingdings 2" charset="2"/>
              <a:buChar char=""/>
            </a:pPr>
            <a:r>
              <a:rPr lang="en-US" altLang="ko-KR" dirty="0"/>
              <a:t>Only Once Classified = </a:t>
            </a:r>
            <a:r>
              <a:rPr lang="ko-KR" altLang="en-US" dirty="0"/>
              <a:t>㫃</a:t>
            </a:r>
            <a:endParaRPr lang="en-US" altLang="ko-KR" dirty="0"/>
          </a:p>
          <a:p>
            <a:pPr latinLnBrk="0">
              <a:buFont typeface="Wingdings 2" charset="2"/>
              <a:buChar char=""/>
            </a:pP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083225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A9F6A45-B51D-4B90-8E7B-58C952938864}"/>
              </a:ext>
            </a:extLst>
          </p:cNvPr>
          <p:cNvSpPr txBox="1"/>
          <p:nvPr/>
        </p:nvSpPr>
        <p:spPr>
          <a:xfrm>
            <a:off x="5157216" y="3136614"/>
            <a:ext cx="2322576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3200" dirty="0"/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14319210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410DD9-0389-491F-85C8-7A6D76BAF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000" dirty="0"/>
              <a:t>1.</a:t>
            </a:r>
            <a:r>
              <a:rPr lang="ko-KR" altLang="en-US" sz="4000" dirty="0"/>
              <a:t>이미지 분할</a:t>
            </a:r>
            <a:r>
              <a:rPr lang="en-US" altLang="ko-KR" sz="4000" dirty="0"/>
              <a:t>(Image Segmentation)</a:t>
            </a:r>
            <a:endParaRPr lang="ko-KR" altLang="en-US" sz="4000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8B719BE-E9C7-4679-9845-AD822DF7A0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인공지능을 기반으로 한 한자 자형 인식</a:t>
            </a:r>
            <a:r>
              <a:rPr lang="en-US" altLang="ko-KR" dirty="0"/>
              <a:t>, </a:t>
            </a:r>
            <a:r>
              <a:rPr lang="ko-KR" altLang="en-US" dirty="0"/>
              <a:t>분류</a:t>
            </a:r>
            <a:r>
              <a:rPr lang="en-US" altLang="ko-KR" dirty="0"/>
              <a:t>, </a:t>
            </a:r>
            <a:r>
              <a:rPr lang="ko-KR" altLang="en-US" dirty="0"/>
              <a:t>자동화 →</a:t>
            </a:r>
            <a:r>
              <a:rPr lang="en-US" altLang="ko-KR" dirty="0"/>
              <a:t> </a:t>
            </a:r>
            <a:r>
              <a:rPr lang="ko-KR" altLang="en-US" dirty="0"/>
              <a:t>이미지 인식을 위해 분할이 먼저 필요</a:t>
            </a:r>
          </a:p>
        </p:txBody>
      </p:sp>
    </p:spTree>
    <p:extLst>
      <p:ext uri="{BB962C8B-B14F-4D97-AF65-F5344CB8AC3E}">
        <p14:creationId xmlns:p14="http://schemas.microsoft.com/office/powerpoint/2010/main" val="18760218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65BB11-60CC-4026-9243-EDDD1CFB3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OpenCV?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173920C-E536-49DD-8C9C-B8AC669A54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#OpenCV = Open Source Computer Vision Library</a:t>
            </a:r>
          </a:p>
          <a:p>
            <a:r>
              <a:rPr lang="en-US" altLang="ko-KR" dirty="0"/>
              <a:t>#</a:t>
            </a:r>
            <a:r>
              <a:rPr lang="ko-KR" altLang="en-US" dirty="0"/>
              <a:t>오픈소스 컴퓨터비전 라이브러리</a:t>
            </a:r>
            <a:endParaRPr lang="en-US" altLang="ko-KR" dirty="0"/>
          </a:p>
          <a:p>
            <a:r>
              <a:rPr lang="en-US" altLang="ko-KR" dirty="0"/>
              <a:t>#</a:t>
            </a:r>
            <a:r>
              <a:rPr lang="ko-KR" altLang="en-US" dirty="0"/>
              <a:t>실시간 이미지 프로세싱</a:t>
            </a:r>
            <a:r>
              <a:rPr lang="en-US" altLang="ko-KR" dirty="0"/>
              <a:t>(Realtime Image Processing)</a:t>
            </a:r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340C114F-AB42-4793-BE82-5F80DFFE6043}"/>
              </a:ext>
            </a:extLst>
          </p:cNvPr>
          <p:cNvSpPr txBox="1">
            <a:spLocks/>
          </p:cNvSpPr>
          <p:nvPr/>
        </p:nvSpPr>
        <p:spPr>
          <a:xfrm>
            <a:off x="7217913" y="829907"/>
            <a:ext cx="3810001" cy="457639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물체인식</a:t>
            </a:r>
            <a:r>
              <a:rPr lang="en-US" altLang="ko-KR" dirty="0"/>
              <a:t>, </a:t>
            </a:r>
            <a:r>
              <a:rPr lang="ko-KR" altLang="en-US" dirty="0"/>
              <a:t>얼굴인식</a:t>
            </a:r>
            <a:r>
              <a:rPr lang="en-US" altLang="ko-KR" dirty="0"/>
              <a:t>, </a:t>
            </a:r>
            <a:r>
              <a:rPr lang="ko-KR" altLang="en-US" dirty="0"/>
              <a:t>제스처인식</a:t>
            </a:r>
            <a:endParaRPr lang="en-US" altLang="ko-KR" dirty="0"/>
          </a:p>
          <a:p>
            <a:r>
              <a:rPr lang="ko-KR" altLang="en-US" dirty="0"/>
              <a:t>자율주행자동차</a:t>
            </a:r>
            <a:r>
              <a:rPr lang="en-US" altLang="ko-KR" dirty="0"/>
              <a:t>, OCR</a:t>
            </a:r>
            <a:r>
              <a:rPr lang="ko-KR" altLang="en-US" dirty="0"/>
              <a:t>판독기</a:t>
            </a:r>
            <a:r>
              <a:rPr lang="en-US" altLang="ko-KR" dirty="0"/>
              <a:t>, </a:t>
            </a:r>
            <a:r>
              <a:rPr lang="ko-KR" altLang="en-US" dirty="0"/>
              <a:t>불량검사기</a:t>
            </a:r>
            <a:endParaRPr lang="en-US" altLang="ko-KR" dirty="0"/>
          </a:p>
          <a:p>
            <a:r>
              <a:rPr lang="ko-KR" altLang="en-US" dirty="0"/>
              <a:t>영상처리에 대부분 필수적으로 사용되는 라이브러리</a:t>
            </a:r>
          </a:p>
          <a:p>
            <a:endParaRPr lang="en-US" altLang="ko-KR" dirty="0"/>
          </a:p>
          <a:p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130882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A46B68-C4D6-4E3F-A263-5F74548CE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Binarization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79F371F-ED3D-4D59-AE46-0494C27C6A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600" dirty="0"/>
              <a:t>#</a:t>
            </a:r>
            <a:r>
              <a:rPr lang="ko-KR" altLang="en-US" sz="1600" dirty="0"/>
              <a:t>이진화</a:t>
            </a:r>
            <a:endParaRPr lang="en-US" altLang="ko-KR" sz="1600" dirty="0"/>
          </a:p>
          <a:p>
            <a:r>
              <a:rPr lang="en-US" altLang="ko-KR" sz="1600" dirty="0"/>
              <a:t>#</a:t>
            </a:r>
            <a:r>
              <a:rPr lang="ko-KR" altLang="en-US" sz="1600" dirty="0"/>
              <a:t>가장 간단한 분할</a:t>
            </a:r>
            <a:r>
              <a:rPr lang="en-US" altLang="ko-KR" sz="1600" dirty="0"/>
              <a:t>(Segmentation)</a:t>
            </a:r>
            <a:r>
              <a:rPr lang="ko-KR" altLang="en-US" sz="1600" dirty="0"/>
              <a:t>방법</a:t>
            </a:r>
            <a:endParaRPr lang="en-US" altLang="ko-KR" sz="1600" dirty="0"/>
          </a:p>
          <a:p>
            <a:r>
              <a:rPr lang="en-US" altLang="ko-KR" sz="1600" dirty="0"/>
              <a:t>#</a:t>
            </a:r>
            <a:r>
              <a:rPr lang="ko-KR" altLang="en-US" sz="1400" dirty="0"/>
              <a:t>어떤 </a:t>
            </a:r>
            <a:r>
              <a:rPr lang="ko-KR" altLang="en-US" sz="1400" dirty="0" err="1"/>
              <a:t>경계값</a:t>
            </a:r>
            <a:r>
              <a:rPr lang="en-US" altLang="ko-KR" sz="1400" dirty="0"/>
              <a:t>(threshold)</a:t>
            </a:r>
            <a:r>
              <a:rPr lang="ko-KR" altLang="en-US" sz="1400" dirty="0"/>
              <a:t>을 기준으로</a:t>
            </a:r>
            <a:r>
              <a:rPr lang="en-US" altLang="ko-KR" sz="1400" dirty="0"/>
              <a:t> </a:t>
            </a:r>
            <a:r>
              <a:rPr lang="ko-KR" altLang="en-US" sz="1400" dirty="0"/>
              <a:t>낮은 값을 가지는 픽셀은</a:t>
            </a:r>
            <a:endParaRPr lang="en-US" altLang="ko-KR" sz="1400" dirty="0"/>
          </a:p>
          <a:p>
            <a:r>
              <a:rPr lang="ko-KR" altLang="en-US" sz="1400" dirty="0"/>
              <a:t> 흑</a:t>
            </a:r>
            <a:r>
              <a:rPr lang="en-US" altLang="ko-KR" sz="1400" dirty="0"/>
              <a:t>(0), </a:t>
            </a:r>
            <a:r>
              <a:rPr lang="ko-KR" altLang="en-US" sz="1400" dirty="0"/>
              <a:t>높은 값을 가지는 픽셀은 백</a:t>
            </a:r>
            <a:r>
              <a:rPr lang="en-US" altLang="ko-KR" sz="1400" dirty="0"/>
              <a:t>(255)</a:t>
            </a:r>
            <a:r>
              <a:rPr lang="ko-KR" altLang="en-US" sz="1400" dirty="0"/>
              <a:t>로</a:t>
            </a:r>
            <a:r>
              <a:rPr lang="en-US" altLang="ko-KR" sz="1400" dirty="0"/>
              <a:t> </a:t>
            </a:r>
            <a:r>
              <a:rPr lang="ko-KR" altLang="en-US" sz="1400" dirty="0"/>
              <a:t>만드는 과정</a:t>
            </a:r>
            <a:endParaRPr lang="en-US" altLang="ko-KR" sz="1400" dirty="0"/>
          </a:p>
          <a:p>
            <a:endParaRPr lang="ko-KR" altLang="en-US" sz="1600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08933E0-050C-4E51-BA77-2D19980056D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637013" y="1081456"/>
            <a:ext cx="3810001" cy="4075465"/>
          </a:xfrm>
        </p:spPr>
        <p:txBody>
          <a:bodyPr/>
          <a:lstStyle/>
          <a:p>
            <a:r>
              <a:rPr lang="ko-KR" altLang="en-US" dirty="0"/>
              <a:t>원본영상</a:t>
            </a:r>
            <a:endParaRPr lang="en-US" altLang="ko-KR" dirty="0"/>
          </a:p>
          <a:p>
            <a:r>
              <a:rPr lang="ko-KR" altLang="en-US" dirty="0"/>
              <a:t>→ 그레이 영상으로 변환</a:t>
            </a:r>
            <a:endParaRPr lang="en-US" altLang="ko-KR" dirty="0"/>
          </a:p>
          <a:p>
            <a:r>
              <a:rPr lang="ko-KR" altLang="en-US" dirty="0"/>
              <a:t>→ </a:t>
            </a:r>
            <a:r>
              <a:rPr lang="en-US" altLang="ko-KR" dirty="0"/>
              <a:t>Threshold(</a:t>
            </a:r>
            <a:r>
              <a:rPr lang="ko-KR" altLang="en-US" dirty="0" err="1"/>
              <a:t>임계값</a:t>
            </a:r>
            <a:r>
              <a:rPr lang="en-US" altLang="ko-KR" dirty="0"/>
              <a:t>)</a:t>
            </a:r>
            <a:r>
              <a:rPr lang="ko-KR" altLang="en-US" dirty="0"/>
              <a:t>통해</a:t>
            </a:r>
            <a:endParaRPr lang="en-US" altLang="ko-KR" dirty="0"/>
          </a:p>
          <a:p>
            <a:r>
              <a:rPr lang="ko-KR" altLang="en-US" dirty="0"/>
              <a:t>→ 배경과 물체 분리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C200924-7630-4E76-A51E-BAC9F7254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2152" y="4247898"/>
            <a:ext cx="5381625" cy="13716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F308010-6ED3-406D-A9E5-6079B08A92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0654" y="3228282"/>
            <a:ext cx="4713123" cy="866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5857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2748B2-4982-4461-99B4-8C37D6A76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/>
              <a:t>Threshold</a:t>
            </a:r>
            <a:endParaRPr lang="ko-KR" altLang="en-US" sz="32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ACA6AF0-10DA-42A3-B6B1-59D66E2BEB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55633" y="446089"/>
            <a:ext cx="6252633" cy="2864039"/>
          </a:xfrm>
        </p:spPr>
        <p:txBody>
          <a:bodyPr>
            <a:normAutofit/>
          </a:bodyPr>
          <a:lstStyle/>
          <a:p>
            <a:r>
              <a:rPr lang="en-US" altLang="ko-KR" sz="1600" dirty="0"/>
              <a:t>thresh = cv2.adaptiveThreshold(gray,255,1,1,11,2) </a:t>
            </a:r>
          </a:p>
          <a:p>
            <a:r>
              <a:rPr lang="en-US" altLang="ko-KR" sz="1600" dirty="0"/>
              <a:t>global(simple) Threshold</a:t>
            </a:r>
          </a:p>
          <a:p>
            <a:pPr marL="0" indent="0">
              <a:buNone/>
            </a:pPr>
            <a:r>
              <a:rPr lang="en-US" altLang="ko-KR" sz="1600" dirty="0"/>
              <a:t>	</a:t>
            </a:r>
            <a:r>
              <a:rPr lang="en-US" altLang="ko-KR" sz="1400" dirty="0"/>
              <a:t>: </a:t>
            </a:r>
            <a:r>
              <a:rPr lang="ko-KR" altLang="en-US" sz="1400" dirty="0"/>
              <a:t>전체 이미지에 하나의 </a:t>
            </a:r>
            <a:r>
              <a:rPr lang="ko-KR" altLang="en-US" sz="1400" dirty="0" err="1"/>
              <a:t>임계값을</a:t>
            </a:r>
            <a:r>
              <a:rPr lang="ko-KR" altLang="en-US" sz="1400" dirty="0"/>
              <a:t> 적용</a:t>
            </a:r>
            <a:endParaRPr lang="en-US" altLang="ko-KR" sz="1600" dirty="0"/>
          </a:p>
          <a:p>
            <a:r>
              <a:rPr lang="en-US" altLang="ko-KR" sz="1600" dirty="0" err="1"/>
              <a:t>adaptiveThreshold</a:t>
            </a:r>
            <a:endParaRPr lang="en-US" altLang="ko-KR" sz="1600" dirty="0"/>
          </a:p>
          <a:p>
            <a:pPr marL="0" indent="0">
              <a:buNone/>
            </a:pPr>
            <a:r>
              <a:rPr lang="en-US" altLang="ko-KR" sz="1600" dirty="0"/>
              <a:t>	</a:t>
            </a:r>
            <a:r>
              <a:rPr lang="en-US" altLang="ko-KR" sz="1400" dirty="0"/>
              <a:t>: </a:t>
            </a:r>
            <a:r>
              <a:rPr lang="ko-KR" altLang="en-US" sz="1400" dirty="0"/>
              <a:t>서로 다른 영역에 적용되는 </a:t>
            </a:r>
            <a:r>
              <a:rPr lang="ko-KR" altLang="en-US" sz="1400" dirty="0" err="1"/>
              <a:t>임계값</a:t>
            </a:r>
            <a:r>
              <a:rPr lang="ko-KR" altLang="en-US" sz="1400" dirty="0"/>
              <a:t> 계산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	: </a:t>
            </a:r>
            <a:r>
              <a:rPr lang="ko-KR" altLang="en-US" sz="1400" dirty="0"/>
              <a:t>입력으로 사용하는 이미지</a:t>
            </a:r>
            <a:r>
              <a:rPr lang="en-US" altLang="ko-KR" sz="1400" dirty="0"/>
              <a:t>, </a:t>
            </a:r>
            <a:r>
              <a:rPr lang="ko-KR" altLang="en-US" sz="1400" dirty="0"/>
              <a:t>함수 등에 다른 </a:t>
            </a:r>
            <a:r>
              <a:rPr lang="ko-KR" altLang="en-US" sz="1400" dirty="0" err="1"/>
              <a:t>결과가나옴</a:t>
            </a:r>
            <a:endParaRPr lang="en-US" altLang="ko-KR" sz="1400" dirty="0"/>
          </a:p>
          <a:p>
            <a:r>
              <a:rPr lang="en-US" altLang="ko-KR" sz="1600" dirty="0"/>
              <a:t>Otsu’s Binarization</a:t>
            </a:r>
          </a:p>
          <a:p>
            <a:pPr marL="457200" lvl="1" indent="0">
              <a:buNone/>
            </a:pPr>
            <a:r>
              <a:rPr lang="en-US" altLang="ko-KR" sz="1400" dirty="0"/>
              <a:t>: Otsu</a:t>
            </a:r>
            <a:r>
              <a:rPr lang="ko-KR" altLang="en-US" sz="1400" dirty="0"/>
              <a:t>알고리즘으로 </a:t>
            </a:r>
            <a:r>
              <a:rPr lang="ko-KR" altLang="en-US" sz="1400" dirty="0" err="1"/>
              <a:t>임계값</a:t>
            </a:r>
            <a:r>
              <a:rPr lang="ko-KR" altLang="en-US" sz="1400" dirty="0"/>
              <a:t> 계산</a:t>
            </a:r>
            <a:endParaRPr lang="en-US" altLang="ko-KR" sz="1400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8B11B16-7FFF-4BCD-94C6-857464A7500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altLang="ko-KR" dirty="0"/>
              <a:t>#Threshold = ‘</a:t>
            </a:r>
            <a:r>
              <a:rPr lang="ko-KR" altLang="en-US" dirty="0"/>
              <a:t>문턱</a:t>
            </a:r>
            <a:r>
              <a:rPr lang="en-US" altLang="ko-KR" dirty="0"/>
              <a:t>’</a:t>
            </a:r>
          </a:p>
          <a:p>
            <a:r>
              <a:rPr lang="en-US" altLang="ko-KR" dirty="0"/>
              <a:t>#</a:t>
            </a:r>
            <a:r>
              <a:rPr lang="ko-KR" altLang="en-US" dirty="0"/>
              <a:t>문턱 값</a:t>
            </a:r>
            <a:r>
              <a:rPr lang="en-US" altLang="ko-KR" dirty="0"/>
              <a:t>(Thresholding Value) </a:t>
            </a:r>
          </a:p>
          <a:p>
            <a:r>
              <a:rPr lang="en-US" altLang="ko-KR" dirty="0"/>
              <a:t>	: </a:t>
            </a:r>
            <a:r>
              <a:rPr lang="ko-KR" altLang="en-US" dirty="0"/>
              <a:t>이 값을 기준으로 변함</a:t>
            </a:r>
            <a:endParaRPr lang="en-US" altLang="ko-KR" dirty="0"/>
          </a:p>
          <a:p>
            <a:r>
              <a:rPr lang="en-US" altLang="ko-KR" dirty="0"/>
              <a:t>#Global Thresholding</a:t>
            </a:r>
          </a:p>
          <a:p>
            <a:r>
              <a:rPr lang="en-US" altLang="ko-KR" dirty="0"/>
              <a:t>#Adaptive Thresholding</a:t>
            </a:r>
          </a:p>
          <a:p>
            <a:r>
              <a:rPr lang="en-US" altLang="ko-KR" dirty="0"/>
              <a:t>#Otsu’s Binarization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D62E53E-6B82-4291-95DA-A25F7DC86A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7474" y="2920979"/>
            <a:ext cx="3454822" cy="3134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4109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2748B2-4982-4461-99B4-8C37D6A76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/>
              <a:t>Blur</a:t>
            </a:r>
            <a:endParaRPr lang="ko-KR" altLang="en-US" sz="32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ACA6AF0-10DA-42A3-B6B1-59D66E2BEB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55633" y="446089"/>
            <a:ext cx="6252633" cy="1618395"/>
          </a:xfrm>
        </p:spPr>
        <p:txBody>
          <a:bodyPr/>
          <a:lstStyle/>
          <a:p>
            <a:r>
              <a:rPr lang="en-US" altLang="ko-KR" sz="1600" dirty="0"/>
              <a:t>gray = cv2.medianBlur(gray,5)</a:t>
            </a:r>
          </a:p>
          <a:p>
            <a:r>
              <a:rPr lang="en-US" altLang="ko-KR" sz="1600" dirty="0"/>
              <a:t>blur = cv2.GaussianBlur(gray,(7,7),0) 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8B11B16-7FFF-4BCD-94C6-857464A750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/>
          <a:p>
            <a:r>
              <a:rPr lang="en-US" altLang="ko-KR" dirty="0"/>
              <a:t>#</a:t>
            </a:r>
            <a:r>
              <a:rPr lang="ko-KR" altLang="en-US" dirty="0" err="1"/>
              <a:t>흐림효과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en-US" altLang="ko-KR" dirty="0"/>
              <a:t>#</a:t>
            </a:r>
            <a:r>
              <a:rPr lang="ko-KR" altLang="en-US" dirty="0"/>
              <a:t>노이즈 제거</a:t>
            </a:r>
            <a:endParaRPr lang="en-US" altLang="ko-KR" dirty="0"/>
          </a:p>
          <a:p>
            <a:r>
              <a:rPr lang="en-US" altLang="ko-KR" dirty="0"/>
              <a:t>#Averaging</a:t>
            </a:r>
          </a:p>
          <a:p>
            <a:r>
              <a:rPr lang="en-US" altLang="ko-KR" dirty="0"/>
              <a:t>#Gaussian Filtering</a:t>
            </a:r>
          </a:p>
          <a:p>
            <a:r>
              <a:rPr lang="en-US" altLang="ko-KR" dirty="0"/>
              <a:t>#Median Filtering</a:t>
            </a:r>
          </a:p>
          <a:p>
            <a:r>
              <a:rPr lang="en-US" altLang="ko-KR" dirty="0"/>
              <a:t>#Bilateral</a:t>
            </a:r>
            <a:r>
              <a:rPr lang="ko-KR" altLang="en-US" dirty="0"/>
              <a:t> </a:t>
            </a:r>
            <a:r>
              <a:rPr lang="en-US" altLang="ko-KR" dirty="0"/>
              <a:t>Filtering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B458A814-0187-475E-8DEF-B7336206AA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0088" y="2775227"/>
            <a:ext cx="2761191" cy="25146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30C71E4-6471-4659-8525-CDC289542F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1279" y="2775227"/>
            <a:ext cx="2914121" cy="25146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DE22037-6EEA-4999-B78A-E5916F868C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15400" y="2775227"/>
            <a:ext cx="2914121" cy="25146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F83E900-79DC-4847-8508-31F1558880F0}"/>
              </a:ext>
            </a:extLst>
          </p:cNvPr>
          <p:cNvSpPr txBox="1"/>
          <p:nvPr/>
        </p:nvSpPr>
        <p:spPr>
          <a:xfrm>
            <a:off x="4210579" y="2361683"/>
            <a:ext cx="1704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원본</a:t>
            </a:r>
            <a:endParaRPr lang="en-US" altLang="ko-KR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42C0869-1920-4BC7-9AA0-B65400E5E622}"/>
              </a:ext>
            </a:extLst>
          </p:cNvPr>
          <p:cNvSpPr txBox="1"/>
          <p:nvPr/>
        </p:nvSpPr>
        <p:spPr>
          <a:xfrm>
            <a:off x="6718830" y="2361683"/>
            <a:ext cx="1704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median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B6B8037-CBD2-4D37-B787-5BD534D0983B}"/>
              </a:ext>
            </a:extLst>
          </p:cNvPr>
          <p:cNvSpPr txBox="1"/>
          <p:nvPr/>
        </p:nvSpPr>
        <p:spPr>
          <a:xfrm>
            <a:off x="9653586" y="2361683"/>
            <a:ext cx="1704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gaussian</a:t>
            </a:r>
          </a:p>
        </p:txBody>
      </p:sp>
    </p:spTree>
    <p:extLst>
      <p:ext uri="{BB962C8B-B14F-4D97-AF65-F5344CB8AC3E}">
        <p14:creationId xmlns:p14="http://schemas.microsoft.com/office/powerpoint/2010/main" val="31917109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2748B2-4982-4461-99B4-8C37D6A76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/>
              <a:t>Blur</a:t>
            </a:r>
            <a:endParaRPr lang="ko-KR" altLang="en-US" sz="32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ACA6AF0-10DA-42A3-B6B1-59D66E2BEB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55633" y="446089"/>
            <a:ext cx="6252633" cy="3970463"/>
          </a:xfrm>
        </p:spPr>
        <p:txBody>
          <a:bodyPr/>
          <a:lstStyle/>
          <a:p>
            <a:r>
              <a:rPr lang="en-US" altLang="ko-KR" sz="1600" dirty="0"/>
              <a:t>gray = cv2.medianBlur(gray,5)</a:t>
            </a:r>
          </a:p>
          <a:p>
            <a:r>
              <a:rPr lang="en-US" altLang="ko-KR" sz="1600" dirty="0"/>
              <a:t>blur = cv2.GaussianBlur(gray,(7,7),0) </a:t>
            </a:r>
          </a:p>
          <a:p>
            <a:r>
              <a:rPr lang="en-US" altLang="ko-KR" sz="1600" dirty="0"/>
              <a:t>Median</a:t>
            </a:r>
            <a:r>
              <a:rPr lang="ko-KR" altLang="en-US" sz="1600" dirty="0"/>
              <a:t> </a:t>
            </a:r>
            <a:r>
              <a:rPr lang="en-US" altLang="ko-KR" sz="1600" dirty="0"/>
              <a:t>Filtering</a:t>
            </a:r>
          </a:p>
          <a:p>
            <a:pPr marL="0" indent="0">
              <a:buNone/>
            </a:pPr>
            <a:r>
              <a:rPr lang="en-US" altLang="ko-KR" sz="1600" dirty="0"/>
              <a:t>	: </a:t>
            </a:r>
            <a:r>
              <a:rPr lang="ko-KR" altLang="en-US" sz="1600" dirty="0"/>
              <a:t>주변 픽셀들의 값과 자신의 값들을 크기에 따라 정렬</a:t>
            </a:r>
            <a:endParaRPr lang="en-US" altLang="ko-KR" sz="1600" dirty="0"/>
          </a:p>
          <a:p>
            <a:pPr marL="0" indent="0">
              <a:buNone/>
            </a:pPr>
            <a:r>
              <a:rPr lang="en-US" altLang="ko-KR" sz="1600" dirty="0"/>
              <a:t>	  </a:t>
            </a:r>
            <a:r>
              <a:rPr lang="ko-KR" altLang="en-US" sz="1600" dirty="0"/>
              <a:t>중간값</a:t>
            </a:r>
            <a:r>
              <a:rPr lang="en-US" altLang="ko-KR" sz="1600" dirty="0"/>
              <a:t>(median)</a:t>
            </a:r>
            <a:r>
              <a:rPr lang="ko-KR" altLang="en-US" sz="1600" dirty="0"/>
              <a:t>을 구하여 자신의 픽셀 값으로 함</a:t>
            </a:r>
            <a:endParaRPr lang="en-US" altLang="ko-KR" sz="1600" dirty="0"/>
          </a:p>
          <a:p>
            <a:r>
              <a:rPr lang="en-US" altLang="ko-KR" sz="1600" dirty="0"/>
              <a:t>Gaussian</a:t>
            </a:r>
            <a:r>
              <a:rPr lang="ko-KR" altLang="en-US" sz="1600" dirty="0"/>
              <a:t> </a:t>
            </a:r>
            <a:r>
              <a:rPr lang="en-US" altLang="ko-KR" sz="1600" dirty="0"/>
              <a:t>Filtering</a:t>
            </a:r>
          </a:p>
          <a:p>
            <a:pPr marL="0" indent="0">
              <a:buNone/>
            </a:pPr>
            <a:r>
              <a:rPr lang="en-US" altLang="ko-KR" sz="1600" dirty="0"/>
              <a:t>	: </a:t>
            </a:r>
            <a:r>
              <a:rPr lang="ko-KR" altLang="en-US" sz="1600" dirty="0"/>
              <a:t>픽셀별로 반영비율을 달리함</a:t>
            </a:r>
            <a:endParaRPr lang="en-US" altLang="ko-KR" sz="1600" dirty="0"/>
          </a:p>
          <a:p>
            <a:pPr marL="0" indent="0">
              <a:buNone/>
            </a:pPr>
            <a:r>
              <a:rPr lang="en-US" altLang="ko-KR" sz="1600" dirty="0"/>
              <a:t>	  </a:t>
            </a:r>
            <a:r>
              <a:rPr lang="ko-KR" altLang="en-US" sz="1600" dirty="0"/>
              <a:t>가운데 픽셀에 가중치를 높게</a:t>
            </a:r>
            <a:r>
              <a:rPr lang="en-US" altLang="ko-KR" sz="1600" dirty="0"/>
              <a:t>, </a:t>
            </a:r>
            <a:r>
              <a:rPr lang="ko-KR" altLang="en-US" sz="1600" dirty="0"/>
              <a:t>멀어질수록 낮게</a:t>
            </a:r>
            <a:endParaRPr lang="en-US" altLang="ko-KR" sz="1600" dirty="0"/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8B11B16-7FFF-4BCD-94C6-857464A750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/>
          <a:p>
            <a:r>
              <a:rPr lang="en-US" altLang="ko-KR" dirty="0"/>
              <a:t>#</a:t>
            </a:r>
            <a:r>
              <a:rPr lang="ko-KR" altLang="en-US" dirty="0" err="1"/>
              <a:t>흐림효과</a:t>
            </a:r>
            <a:endParaRPr lang="en-US" altLang="ko-KR" dirty="0"/>
          </a:p>
          <a:p>
            <a:r>
              <a:rPr lang="en-US" altLang="ko-KR" dirty="0"/>
              <a:t>#</a:t>
            </a:r>
            <a:r>
              <a:rPr lang="ko-KR" altLang="en-US" dirty="0"/>
              <a:t>노이즈 제거</a:t>
            </a:r>
            <a:endParaRPr lang="en-US" altLang="ko-KR" dirty="0"/>
          </a:p>
          <a:p>
            <a:r>
              <a:rPr lang="en-US" altLang="ko-KR" dirty="0"/>
              <a:t>#Averaging</a:t>
            </a:r>
          </a:p>
          <a:p>
            <a:r>
              <a:rPr lang="en-US" altLang="ko-KR" dirty="0"/>
              <a:t>#Gaussian Filtering</a:t>
            </a:r>
          </a:p>
          <a:p>
            <a:r>
              <a:rPr lang="en-US" altLang="ko-KR" dirty="0"/>
              <a:t>#Median Filtering</a:t>
            </a:r>
          </a:p>
          <a:p>
            <a:r>
              <a:rPr lang="en-US" altLang="ko-KR" dirty="0"/>
              <a:t>#Bilateral</a:t>
            </a:r>
            <a:r>
              <a:rPr lang="ko-KR" altLang="en-US" dirty="0"/>
              <a:t> </a:t>
            </a:r>
            <a:r>
              <a:rPr lang="en-US" altLang="ko-KR" dirty="0"/>
              <a:t>Filtering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DD4F7CF-E4C9-4938-B092-713AB64FE5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3875" y="3693521"/>
            <a:ext cx="2700337" cy="252630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DBEF076-0BED-460A-9233-D4CAA5184D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6904" y="4556124"/>
            <a:ext cx="2000250" cy="1133475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964125E1-AC04-40D5-8767-082789EBFEE6}"/>
              </a:ext>
            </a:extLst>
          </p:cNvPr>
          <p:cNvSpPr/>
          <p:nvPr/>
        </p:nvSpPr>
        <p:spPr>
          <a:xfrm>
            <a:off x="5325004" y="3898968"/>
            <a:ext cx="1924050" cy="65715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Median filtering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49047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2748B2-4982-4461-99B4-8C37D6A76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/>
              <a:t>Morphology</a:t>
            </a:r>
            <a:endParaRPr lang="ko-KR" altLang="en-US" sz="32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ACA6AF0-10DA-42A3-B6B1-59D66E2BEB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55633" y="446089"/>
            <a:ext cx="6252633" cy="1538159"/>
          </a:xfrm>
        </p:spPr>
        <p:txBody>
          <a:bodyPr/>
          <a:lstStyle/>
          <a:p>
            <a:r>
              <a:rPr lang="en-US" altLang="ko-KR" dirty="0"/>
              <a:t>thresh = cv2.dilate(</a:t>
            </a:r>
            <a:r>
              <a:rPr lang="en-US" altLang="ko-KR" dirty="0" err="1"/>
              <a:t>thresh,None,iterations</a:t>
            </a:r>
            <a:r>
              <a:rPr lang="en-US" altLang="ko-KR" dirty="0"/>
              <a:t> = 5) </a:t>
            </a:r>
          </a:p>
          <a:p>
            <a:r>
              <a:rPr lang="en-US" altLang="ko-KR" dirty="0"/>
              <a:t>thresh = cv2.erode(</a:t>
            </a:r>
            <a:r>
              <a:rPr lang="en-US" altLang="ko-KR" dirty="0" err="1"/>
              <a:t>thresh,None,iterations</a:t>
            </a:r>
            <a:r>
              <a:rPr lang="en-US" altLang="ko-KR" dirty="0"/>
              <a:t> = 4)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8B11B16-7FFF-4BCD-94C6-857464A7500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altLang="ko-KR" dirty="0"/>
              <a:t>#</a:t>
            </a:r>
            <a:r>
              <a:rPr lang="ko-KR" altLang="en-US" dirty="0"/>
              <a:t>형태학연산</a:t>
            </a:r>
            <a:endParaRPr lang="en-US" altLang="ko-KR" dirty="0"/>
          </a:p>
          <a:p>
            <a:r>
              <a:rPr lang="en-US" altLang="ko-KR" dirty="0"/>
              <a:t>#</a:t>
            </a:r>
            <a:r>
              <a:rPr lang="ko-KR" altLang="en-US" dirty="0"/>
              <a:t>미리 특정한 형태를 띠는 필터를 만들고 이 필터를 영상에 씌워 새로운 영상을 얻어내는 기법</a:t>
            </a:r>
            <a:br>
              <a:rPr lang="ko-KR" altLang="en-US" dirty="0"/>
            </a:br>
            <a:r>
              <a:rPr lang="en-US" altLang="ko-KR" dirty="0"/>
              <a:t>#Erosion</a:t>
            </a:r>
          </a:p>
          <a:p>
            <a:r>
              <a:rPr lang="en-US" altLang="ko-KR" dirty="0"/>
              <a:t>#Dilation</a:t>
            </a:r>
          </a:p>
          <a:p>
            <a:r>
              <a:rPr lang="en-US" altLang="ko-KR" dirty="0"/>
              <a:t>#Opening(Erosion </a:t>
            </a:r>
            <a:r>
              <a:rPr lang="ko-KR" altLang="en-US" dirty="0"/>
              <a:t>→ </a:t>
            </a:r>
            <a:r>
              <a:rPr lang="en-US" altLang="ko-KR" dirty="0"/>
              <a:t>Dilation)</a:t>
            </a:r>
          </a:p>
          <a:p>
            <a:r>
              <a:rPr lang="en-US" altLang="ko-KR" dirty="0"/>
              <a:t>#Closing(Dilation </a:t>
            </a:r>
            <a:r>
              <a:rPr lang="ko-KR" altLang="en-US" dirty="0"/>
              <a:t>→ </a:t>
            </a:r>
            <a:r>
              <a:rPr lang="en-US" altLang="ko-KR" dirty="0"/>
              <a:t>Erosion)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D7C64BF-4E3F-4CD4-BC36-B5D61512F2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0609" y="2235934"/>
            <a:ext cx="2809875" cy="216217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B011561-CAD2-4F25-8DC4-0C40A9BA62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1383" y="2235934"/>
            <a:ext cx="2705100" cy="208597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E04A0FB-E817-43F8-9028-64969CFF89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3431" y="4649795"/>
            <a:ext cx="2147887" cy="111641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53A995D-BC58-4642-A444-1D750F7811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01037" y="4537074"/>
            <a:ext cx="1514475" cy="132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56937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명언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8664B0"/>
      </a:accent1>
      <a:accent2>
        <a:srgbClr val="D75BCD"/>
      </a:accent2>
      <a:accent3>
        <a:srgbClr val="E54D86"/>
      </a:accent3>
      <a:accent4>
        <a:srgbClr val="DE4547"/>
      </a:accent4>
      <a:accent5>
        <a:srgbClr val="F16E40"/>
      </a:accent5>
      <a:accent6>
        <a:srgbClr val="EB9C5A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7AF46513-5B0D-4B03-9323-32F3F0BFC9D6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TM03457503[[fn=명언]]</Template>
  <TotalTime>1225</TotalTime>
  <Words>859</Words>
  <Application>Microsoft Office PowerPoint</Application>
  <PresentationFormat>와이드스크린</PresentationFormat>
  <Paragraphs>195</Paragraphs>
  <Slides>24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29" baseType="lpstr">
      <vt:lpstr>맑은 고딕</vt:lpstr>
      <vt:lpstr>Century Gothic</vt:lpstr>
      <vt:lpstr>Wingdings</vt:lpstr>
      <vt:lpstr>Wingdings 2</vt:lpstr>
      <vt:lpstr>명언</vt:lpstr>
      <vt:lpstr>OpenCV를 활용한 이미지분할</vt:lpstr>
      <vt:lpstr>목차</vt:lpstr>
      <vt:lpstr>1.이미지 분할(Image Segmentation)</vt:lpstr>
      <vt:lpstr>OpenCV?</vt:lpstr>
      <vt:lpstr>Binarization</vt:lpstr>
      <vt:lpstr>Threshold</vt:lpstr>
      <vt:lpstr>Blur</vt:lpstr>
      <vt:lpstr>Blur</vt:lpstr>
      <vt:lpstr>Morphology</vt:lpstr>
      <vt:lpstr>Morphology</vt:lpstr>
      <vt:lpstr>Bitwise</vt:lpstr>
      <vt:lpstr>Bitwise</vt:lpstr>
      <vt:lpstr>Contour</vt:lpstr>
      <vt:lpstr>2. 샘플 실험 결과 분석(Analysis of sample)</vt:lpstr>
      <vt:lpstr>Sample01.jpg</vt:lpstr>
      <vt:lpstr>이미지 분할 예시</vt:lpstr>
      <vt:lpstr>정확률 = (정상 분할된 이미지 수/ 분할된 총 이미지 수)*100</vt:lpstr>
      <vt:lpstr>2. 샘플 실험 결과 분석(Analysis of sample)</vt:lpstr>
      <vt:lpstr>Case 01</vt:lpstr>
      <vt:lpstr>Case 02</vt:lpstr>
      <vt:lpstr>Case 03</vt:lpstr>
      <vt:lpstr>etc</vt:lpstr>
      <vt:lpstr>요약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컴퓨터 비전 내용 정리</dc:title>
  <dc:creator>준오 김</dc:creator>
  <cp:lastModifiedBy>준오 김</cp:lastModifiedBy>
  <cp:revision>71</cp:revision>
  <dcterms:created xsi:type="dcterms:W3CDTF">2019-07-17T09:43:09Z</dcterms:created>
  <dcterms:modified xsi:type="dcterms:W3CDTF">2019-07-29T15:25:12Z</dcterms:modified>
</cp:coreProperties>
</file>